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29" r:id="rId2"/>
    <p:sldId id="428" r:id="rId3"/>
    <p:sldId id="278" r:id="rId4"/>
    <p:sldId id="371" r:id="rId5"/>
    <p:sldId id="289" r:id="rId6"/>
    <p:sldId id="313" r:id="rId7"/>
    <p:sldId id="290" r:id="rId8"/>
    <p:sldId id="363" r:id="rId9"/>
    <p:sldId id="264" r:id="rId10"/>
    <p:sldId id="431" r:id="rId11"/>
    <p:sldId id="444" r:id="rId12"/>
    <p:sldId id="437" r:id="rId13"/>
    <p:sldId id="425" r:id="rId14"/>
    <p:sldId id="427" r:id="rId15"/>
    <p:sldId id="441" r:id="rId16"/>
    <p:sldId id="440" r:id="rId17"/>
    <p:sldId id="436" r:id="rId18"/>
    <p:sldId id="423" r:id="rId19"/>
    <p:sldId id="439" r:id="rId20"/>
    <p:sldId id="383" r:id="rId21"/>
    <p:sldId id="387" r:id="rId22"/>
    <p:sldId id="415" r:id="rId23"/>
    <p:sldId id="426" r:id="rId24"/>
    <p:sldId id="432" r:id="rId25"/>
    <p:sldId id="358" r:id="rId26"/>
    <p:sldId id="400" r:id="rId27"/>
    <p:sldId id="366" r:id="rId28"/>
    <p:sldId id="372" r:id="rId29"/>
    <p:sldId id="434" r:id="rId30"/>
    <p:sldId id="435" r:id="rId31"/>
    <p:sldId id="390" r:id="rId32"/>
    <p:sldId id="442" r:id="rId33"/>
    <p:sldId id="443" r:id="rId3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003" autoAdjust="0"/>
    <p:restoredTop sz="50000" autoAdjust="0"/>
  </p:normalViewPr>
  <p:slideViewPr>
    <p:cSldViewPr snapToGrid="0">
      <p:cViewPr varScale="1">
        <p:scale>
          <a:sx n="50" d="100"/>
          <a:sy n="50" d="100"/>
        </p:scale>
        <p:origin x="168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C9F20-4F7A-44E9-BF4D-7C83F4EF1BC6}" type="datetimeFigureOut">
              <a:rPr lang="el-GR" smtClean="0"/>
              <a:t>13/7/19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34368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0EC89-4878-4AC2-AECD-7FC680E5A6F5}" type="datetimeFigureOut">
              <a:rPr lang="el-GR" smtClean="0"/>
              <a:t>13/7/19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4DC47-0890-4EDD-8F7F-E5FAB1361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027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4DC47-0890-4EDD-8F7F-E5FAB13618F6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207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4DC47-0890-4EDD-8F7F-E5FAB13618F6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207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0676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6367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057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949766"/>
            <a:ext cx="11315700" cy="5006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l-G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07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8795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787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821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331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2197"/>
          </a:xfrm>
          <a:ln>
            <a:noFill/>
          </a:ln>
        </p:spPr>
        <p:txBody>
          <a:bodyPr/>
          <a:lstStyle>
            <a:lvl1pPr algn="ctr"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4399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525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411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2198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13E10-1A00-4376-BA39-4F48D322D8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526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cg.neurotheory.ox.ac.uk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icg.neurotheory.ox.ac.uk/" TargetMode="External"/><Relationship Id="rId3" Type="http://schemas.openxmlformats.org/officeDocument/2006/relationships/hyperlink" Target="http://neuromorpho.org/" TargetMode="External"/><Relationship Id="rId7" Type="http://schemas.openxmlformats.org/officeDocument/2006/relationships/hyperlink" Target="https://senselab.med.yale.edu/modeldb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rtal.bluebrain.epfl.ch/" TargetMode="External"/><Relationship Id="rId5" Type="http://schemas.openxmlformats.org/officeDocument/2006/relationships/hyperlink" Target="http://portal.brain-map.org/" TargetMode="External"/><Relationship Id="rId4" Type="http://schemas.openxmlformats.org/officeDocument/2006/relationships/hyperlink" Target="http://neuroelectro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euron.yale.edu/neuron/static/new_doc/index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top-banner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Cable theory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1139766"/>
            <a:ext cx="11315700" cy="5006534"/>
          </a:xfrm>
        </p:spPr>
        <p:txBody>
          <a:bodyPr/>
          <a:lstStyle/>
          <a:p>
            <a:pPr algn="just"/>
            <a:r>
              <a:rPr lang="en-US" dirty="0"/>
              <a:t>Cable theory is concerned with </a:t>
            </a:r>
            <a:r>
              <a:rPr lang="en-US" sz="3200" b="1" i="1" dirty="0">
                <a:solidFill>
                  <a:schemeClr val="accent6">
                    <a:lumMod val="75000"/>
                  </a:schemeClr>
                </a:solidFill>
              </a:rPr>
              <a:t>how inputs propagate </a:t>
            </a:r>
            <a:r>
              <a:rPr lang="en-US" i="1" dirty="0"/>
              <a:t>to the soma</a:t>
            </a:r>
            <a:r>
              <a:rPr lang="en-US" b="1" i="1" dirty="0"/>
              <a:t> </a:t>
            </a:r>
            <a:r>
              <a:rPr lang="en-US" dirty="0"/>
              <a:t>or the axon initial segment, </a:t>
            </a:r>
            <a:r>
              <a:rPr lang="en-US" sz="3200" b="1" i="1" dirty="0">
                <a:solidFill>
                  <a:schemeClr val="accent6">
                    <a:lumMod val="75000"/>
                  </a:schemeClr>
                </a:solidFill>
              </a:rPr>
              <a:t>how these inputs interact </a:t>
            </a:r>
            <a:r>
              <a:rPr lang="en-US" dirty="0"/>
              <a:t>with one another, and how the placement of an input on a dendritic tree affects its </a:t>
            </a:r>
            <a:r>
              <a:rPr lang="en-US" sz="3200" b="1" i="1" dirty="0">
                <a:solidFill>
                  <a:schemeClr val="accent6">
                    <a:lumMod val="75000"/>
                  </a:schemeClr>
                </a:solidFill>
              </a:rPr>
              <a:t>functional importance</a:t>
            </a:r>
            <a:r>
              <a:rPr lang="en-US" dirty="0"/>
              <a:t> to the neuron.</a:t>
            </a:r>
          </a:p>
          <a:p>
            <a:pPr algn="just"/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>
              <a:buClr>
                <a:schemeClr val="accent1"/>
              </a:buClr>
              <a:buSzPct val="85000"/>
              <a:buNone/>
            </a:pPr>
            <a:endParaRPr lang="en-US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182880" lvl="0" indent="-182880" algn="just">
              <a:buClr>
                <a:schemeClr val="accent1"/>
              </a:buClr>
              <a:buSzPct val="85000"/>
              <a:buFont typeface="Arial"/>
              <a:buChar char="•"/>
            </a:pP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26" y="2535723"/>
            <a:ext cx="3981450" cy="379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43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How inputs  propagate / interact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544A-15E8-C344-9737-E70AFCF1E7CB}"/>
              </a:ext>
            </a:extLst>
          </p:cNvPr>
          <p:cNvSpPr txBox="1"/>
          <p:nvPr/>
        </p:nvSpPr>
        <p:spPr>
          <a:xfrm>
            <a:off x="3302000" y="3204978"/>
            <a:ext cx="4469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 Exc_1a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4B4DA-4C5C-F64F-B93F-11BD123D47BA}"/>
              </a:ext>
            </a:extLst>
          </p:cNvPr>
          <p:cNvSpPr/>
          <p:nvPr/>
        </p:nvSpPr>
        <p:spPr>
          <a:xfrm>
            <a:off x="3009900" y="2832100"/>
            <a:ext cx="5041900" cy="1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3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How inputs interact: Segregation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544A-15E8-C344-9737-E70AFCF1E7CB}"/>
              </a:ext>
            </a:extLst>
          </p:cNvPr>
          <p:cNvSpPr txBox="1"/>
          <p:nvPr/>
        </p:nvSpPr>
        <p:spPr>
          <a:xfrm>
            <a:off x="3441484" y="3204978"/>
            <a:ext cx="4119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 Ex1b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E4B0E-BF60-5E4B-8A70-DE26B9EC6FF7}"/>
              </a:ext>
            </a:extLst>
          </p:cNvPr>
          <p:cNvSpPr/>
          <p:nvPr/>
        </p:nvSpPr>
        <p:spPr>
          <a:xfrm>
            <a:off x="3009900" y="2832100"/>
            <a:ext cx="5041900" cy="1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6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mechanisms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B6DF0-0C3A-5147-A8A1-897F4A9519E0}"/>
              </a:ext>
            </a:extLst>
          </p:cNvPr>
          <p:cNvSpPr txBox="1"/>
          <p:nvPr/>
        </p:nvSpPr>
        <p:spPr>
          <a:xfrm>
            <a:off x="652220" y="1366436"/>
            <a:ext cx="977813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Passive ion channels -- no change in permeability due to external factors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Active ion channels -- permeability is dependent upon factors such as: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Membrane potential (e.g., voltage-dependent)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Ionic concentrations (e.g., calcium-dependent)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Ligands (e.g., neurotransmitters)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Which ions matter for neurons?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307E4-D503-0041-ABFF-D0DFBB939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645" y="2842197"/>
            <a:ext cx="3441700" cy="34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89BBB5-4CAA-BB44-A76A-2C97556666FA}"/>
              </a:ext>
            </a:extLst>
          </p:cNvPr>
          <p:cNvSpPr txBox="1"/>
          <p:nvPr/>
        </p:nvSpPr>
        <p:spPr>
          <a:xfrm>
            <a:off x="9220200" y="6369635"/>
            <a:ext cx="2445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Yu &amp; Catterall 2003 Science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E9703F-39A1-C24B-8127-551D90C56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401519"/>
            <a:ext cx="6894847" cy="15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0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Are active mechanisms found in dendrites?</a:t>
            </a:r>
            <a:endParaRPr lang="el-G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AD7A4-0D20-D34A-863F-3BFC88B09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21" y="1267706"/>
            <a:ext cx="6819360" cy="5029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6F9A7-D4DA-D94F-8C7A-386AA63F1E8C}"/>
              </a:ext>
            </a:extLst>
          </p:cNvPr>
          <p:cNvSpPr txBox="1"/>
          <p:nvPr/>
        </p:nvSpPr>
        <p:spPr>
          <a:xfrm>
            <a:off x="9774186" y="6385023"/>
            <a:ext cx="2100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Migliore</a:t>
            </a:r>
            <a:r>
              <a:rPr lang="en-US" sz="1400" i="1" dirty="0"/>
              <a:t> &amp; Shepherd 2002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BE12F-1E3F-D74A-A02E-B3126CFDDBF1}"/>
              </a:ext>
            </a:extLst>
          </p:cNvPr>
          <p:cNvSpPr txBox="1"/>
          <p:nvPr/>
        </p:nvSpPr>
        <p:spPr>
          <a:xfrm>
            <a:off x="959040" y="2465262"/>
            <a:ext cx="3079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Voltage-gated ion channels are prevalent in neuronal dendrites</a:t>
            </a:r>
          </a:p>
          <a:p>
            <a:endParaRPr lang="en-US" sz="2400" dirty="0"/>
          </a:p>
          <a:p>
            <a:r>
              <a:rPr lang="en-US" sz="2400" dirty="0"/>
              <a:t>How do they contribute to active processing?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73529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Modelling active </a:t>
            </a:r>
            <a:r>
              <a:rPr lang="en-US" dirty="0" err="1"/>
              <a:t>conductances</a:t>
            </a:r>
            <a:endParaRPr lang="el-G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0D0BB-A34C-5F4D-954A-40B62F39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757" y="1528090"/>
            <a:ext cx="7892727" cy="554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86AC9-8235-1A4D-82E9-FFFE1DDD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217" y="2449638"/>
            <a:ext cx="5338628" cy="512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892DB-DD6B-8649-8B48-86208A523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821" y="3388104"/>
            <a:ext cx="7779114" cy="31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8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Modelling active </a:t>
            </a:r>
            <a:r>
              <a:rPr lang="en-US" dirty="0" err="1"/>
              <a:t>conductances</a:t>
            </a:r>
            <a:endParaRPr lang="el-G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FBDB7D-7761-9646-8953-0C1FFEC60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84" y="3174542"/>
            <a:ext cx="9869906" cy="2917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48EFB-9580-7E44-A331-AA73AD1B2A7E}"/>
              </a:ext>
            </a:extLst>
          </p:cNvPr>
          <p:cNvSpPr txBox="1"/>
          <p:nvPr/>
        </p:nvSpPr>
        <p:spPr>
          <a:xfrm>
            <a:off x="1993226" y="1467853"/>
            <a:ext cx="83058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range of voltages does the channel activate (or inactivate)?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are the timescales of activation (and inactivation)?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is the reversal potential of the ionic species?</a:t>
            </a:r>
          </a:p>
        </p:txBody>
      </p:sp>
    </p:spTree>
    <p:extLst>
      <p:ext uri="{BB962C8B-B14F-4D97-AF65-F5344CB8AC3E}">
        <p14:creationId xmlns:p14="http://schemas.microsoft.com/office/powerpoint/2010/main" val="281027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065080-714C-0A42-954C-CF702CC093FD}"/>
              </a:ext>
            </a:extLst>
          </p:cNvPr>
          <p:cNvSpPr/>
          <p:nvPr/>
        </p:nvSpPr>
        <p:spPr>
          <a:xfrm>
            <a:off x="1034716" y="3657600"/>
            <a:ext cx="9745579" cy="21656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Modelling active </a:t>
            </a:r>
            <a:r>
              <a:rPr lang="en-US" dirty="0" err="1"/>
              <a:t>conductances</a:t>
            </a:r>
            <a:r>
              <a:rPr lang="en-US" dirty="0"/>
              <a:t> in NEURON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0C55C-9E64-F74B-9EA4-7DB4369E578C}"/>
              </a:ext>
            </a:extLst>
          </p:cNvPr>
          <p:cNvSpPr txBox="1"/>
          <p:nvPr/>
        </p:nvSpPr>
        <p:spPr>
          <a:xfrm>
            <a:off x="1227222" y="1621258"/>
            <a:ext cx="1049153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Custom ion channel models are made in separate files with the extension “.mod”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They need to be compiled before the code is run (</a:t>
            </a:r>
            <a:r>
              <a:rPr lang="en-US" sz="2000" dirty="0" err="1"/>
              <a:t>nrnivmodl</a:t>
            </a:r>
            <a:r>
              <a:rPr lang="en-US" sz="2000" dirty="0"/>
              <a:t> / </a:t>
            </a:r>
            <a:r>
              <a:rPr lang="en-US" sz="2000" dirty="0" err="1"/>
              <a:t>mknrndll</a:t>
            </a:r>
            <a:r>
              <a:rPr lang="en-US" sz="20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They must be inserted to each compartment separately (with separate parameters)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98468-C811-B04E-8682-25932431D845}"/>
              </a:ext>
            </a:extLst>
          </p:cNvPr>
          <p:cNvSpPr txBox="1"/>
          <p:nvPr/>
        </p:nvSpPr>
        <p:spPr>
          <a:xfrm>
            <a:off x="1343525" y="3854855"/>
            <a:ext cx="203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NEURON block: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ABBB9-B0BF-6048-BB95-D411906FD848}"/>
              </a:ext>
            </a:extLst>
          </p:cNvPr>
          <p:cNvSpPr txBox="1"/>
          <p:nvPr/>
        </p:nvSpPr>
        <p:spPr>
          <a:xfrm>
            <a:off x="1896974" y="4289620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SUFFIX: the name of the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B906-A6C0-BC49-AAF4-FA39AC73FF9F}"/>
              </a:ext>
            </a:extLst>
          </p:cNvPr>
          <p:cNvSpPr txBox="1"/>
          <p:nvPr/>
        </p:nvSpPr>
        <p:spPr>
          <a:xfrm>
            <a:off x="1896974" y="4741275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USEION / NONSPECIFIC_CURRENT statement: specifies which ionic species the model uses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B303D-1C34-C847-BAEA-71EEE7512DC1}"/>
              </a:ext>
            </a:extLst>
          </p:cNvPr>
          <p:cNvSpPr txBox="1"/>
          <p:nvPr/>
        </p:nvSpPr>
        <p:spPr>
          <a:xfrm>
            <a:off x="1896974" y="5192930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 variables: can be accessed from hoc / python code (e.g., </a:t>
            </a:r>
            <a:r>
              <a:rPr lang="en-US" dirty="0" err="1"/>
              <a:t>gbar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045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err="1"/>
              <a:t>ICGenealogy</a:t>
            </a:r>
            <a:r>
              <a:rPr lang="en-US" dirty="0"/>
              <a:t>: a resource for biophysical neuron modelling</a:t>
            </a:r>
            <a:endParaRPr lang="el-G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909E0-FD12-D042-9857-15FF010E5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0" y="3445660"/>
            <a:ext cx="9574953" cy="2077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009B88-EFDD-E745-BAD4-98EA7FBED64C}"/>
              </a:ext>
            </a:extLst>
          </p:cNvPr>
          <p:cNvSpPr txBox="1"/>
          <p:nvPr/>
        </p:nvSpPr>
        <p:spPr>
          <a:xfrm>
            <a:off x="8610600" y="6356350"/>
            <a:ext cx="2931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Podlaski*, </a:t>
            </a:r>
            <a:r>
              <a:rPr lang="en-US" sz="1400" i="1" dirty="0" err="1"/>
              <a:t>Seeholzer</a:t>
            </a:r>
            <a:r>
              <a:rPr lang="en-US" sz="1400" i="1" dirty="0"/>
              <a:t>* et al. 2017 </a:t>
            </a:r>
            <a:r>
              <a:rPr lang="en-US" sz="1400" i="1" dirty="0" err="1"/>
              <a:t>eLife</a:t>
            </a:r>
            <a:endParaRPr lang="en-US" sz="1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1BA3-8C11-6B40-BB05-F1B8DE54F6F4}"/>
              </a:ext>
            </a:extLst>
          </p:cNvPr>
          <p:cNvSpPr txBox="1"/>
          <p:nvPr/>
        </p:nvSpPr>
        <p:spPr>
          <a:xfrm>
            <a:off x="389502" y="1410357"/>
            <a:ext cx="1115299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Contains nearly 4000 published voltage-gated ion channel models coded in NEURON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Metadata information: subtype, neuron type, brain area,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Quantitative analysis and comparison of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1E2DC-7662-7F4F-BBE5-E0CC8CEE3CA8}"/>
              </a:ext>
            </a:extLst>
          </p:cNvPr>
          <p:cNvSpPr txBox="1"/>
          <p:nvPr/>
        </p:nvSpPr>
        <p:spPr>
          <a:xfrm>
            <a:off x="4444714" y="5810026"/>
            <a:ext cx="330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https://icg.neurotheory.ox.ac.uk/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Functional roles of active mechanisms</a:t>
            </a:r>
            <a:endParaRPr lang="el-G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5A25A-E4A2-5B4E-95D0-897749E5B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72" y="1545775"/>
            <a:ext cx="7994904" cy="4473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816E7-1576-554F-A9D8-5DB46A335F4A}"/>
              </a:ext>
            </a:extLst>
          </p:cNvPr>
          <p:cNvSpPr txBox="1"/>
          <p:nvPr/>
        </p:nvSpPr>
        <p:spPr>
          <a:xfrm>
            <a:off x="8987802" y="6275295"/>
            <a:ext cx="2539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Hausser</a:t>
            </a:r>
            <a:r>
              <a:rPr lang="en-US" sz="1400" i="1" dirty="0"/>
              <a:t>, </a:t>
            </a:r>
            <a:r>
              <a:rPr lang="en-US" sz="1400" i="1" dirty="0" err="1"/>
              <a:t>Spruston</a:t>
            </a:r>
            <a:r>
              <a:rPr lang="en-US" sz="1400" i="1" dirty="0"/>
              <a:t> &amp; Stuart 2000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5F2B5-C5F0-2342-BB25-3EBAE0466C6C}"/>
              </a:ext>
            </a:extLst>
          </p:cNvPr>
          <p:cNvSpPr txBox="1"/>
          <p:nvPr/>
        </p:nvSpPr>
        <p:spPr>
          <a:xfrm>
            <a:off x="501840" y="2472786"/>
            <a:ext cx="3079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active processes occur in dendrites?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functional roles do they have?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341122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Functional roles of active mechanisms</a:t>
            </a: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816E7-1576-554F-A9D8-5DB46A335F4A}"/>
              </a:ext>
            </a:extLst>
          </p:cNvPr>
          <p:cNvSpPr txBox="1"/>
          <p:nvPr/>
        </p:nvSpPr>
        <p:spPr>
          <a:xfrm>
            <a:off x="8987802" y="6275295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London &amp; </a:t>
            </a:r>
            <a:r>
              <a:rPr lang="en-US" sz="1400" i="1" dirty="0" err="1"/>
              <a:t>Hausser</a:t>
            </a:r>
            <a:r>
              <a:rPr lang="en-US" sz="1400" i="1" dirty="0"/>
              <a:t> 2005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873EDA-9583-654C-AE02-F486FA43D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1" y="1455452"/>
            <a:ext cx="5291417" cy="480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095" y="1187415"/>
            <a:ext cx="6915648" cy="53047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Find Neuronal Morphologies in </a:t>
            </a:r>
            <a:r>
              <a:rPr lang="en-US" sz="2400" dirty="0" err="1"/>
              <a:t>NeuroMorpho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hlinkClick r:id="rId3"/>
              </a:rPr>
              <a:t>http://neuromorpho.org/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dirty="0"/>
              <a:t>Find neuron’s electrophysiological properties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http://neuroelectro.org/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Allen Institute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http://portal.brain-map.org/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Blue Brain Portal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https://portal.bluebrain.epfl.ch/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97792" y="1173061"/>
            <a:ext cx="5975180" cy="53047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Find models in </a:t>
            </a:r>
            <a:r>
              <a:rPr lang="en-US" sz="2400" dirty="0" err="1"/>
              <a:t>ModelDB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7"/>
              </a:rPr>
              <a:t>https://senselab.med.yale.edu/modeldb/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Choose your channels using </a:t>
            </a:r>
            <a:r>
              <a:rPr lang="en-US" sz="2400" b="1" dirty="0" err="1"/>
              <a:t>I</a:t>
            </a:r>
            <a:r>
              <a:rPr lang="en-US" sz="2400" dirty="0" err="1"/>
              <a:t>on</a:t>
            </a:r>
            <a:r>
              <a:rPr lang="en-US" sz="2400" b="1" dirty="0" err="1"/>
              <a:t>C</a:t>
            </a:r>
            <a:r>
              <a:rPr lang="en-US" sz="2400" dirty="0" err="1"/>
              <a:t>hannel</a:t>
            </a:r>
            <a:r>
              <a:rPr lang="en-US" sz="2400" b="1" dirty="0" err="1"/>
              <a:t>G</a:t>
            </a:r>
            <a:r>
              <a:rPr lang="en-US" sz="2400" dirty="0" err="1"/>
              <a:t>enealogy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https://icg.neurotheory.ox.ac.uk/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AutoShape 2" descr="Image result for bill podlask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23593"/>
            <a:ext cx="12192000" cy="872198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dirty="0"/>
              <a:t>Where can you find the details?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2498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How inputs interact: Active Integration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544A-15E8-C344-9737-E70AFCF1E7CB}"/>
              </a:ext>
            </a:extLst>
          </p:cNvPr>
          <p:cNvSpPr txBox="1"/>
          <p:nvPr/>
        </p:nvSpPr>
        <p:spPr>
          <a:xfrm>
            <a:off x="3441484" y="3204978"/>
            <a:ext cx="4075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 Ex1c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E4B0E-BF60-5E4B-8A70-DE26B9EC6FF7}"/>
              </a:ext>
            </a:extLst>
          </p:cNvPr>
          <p:cNvSpPr/>
          <p:nvPr/>
        </p:nvSpPr>
        <p:spPr>
          <a:xfrm>
            <a:off x="3009900" y="2832100"/>
            <a:ext cx="5041900" cy="1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How inputs interact: Spatial Summation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39" y="1441136"/>
            <a:ext cx="6766707" cy="311911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387730" y="4825204"/>
            <a:ext cx="554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Tran-Van-Minh et al. Front. Cell. Neuroscience, 2015</a:t>
            </a:r>
            <a:endParaRPr lang="el-GR" sz="16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8" y="1249868"/>
            <a:ext cx="4221600" cy="282927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71625" y="4140187"/>
            <a:ext cx="2164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Poirazi</a:t>
            </a:r>
            <a:r>
              <a:rPr lang="en-US" sz="1600" dirty="0"/>
              <a:t> et al. 2003</a:t>
            </a:r>
            <a:endParaRPr lang="el-GR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76226" y="5165592"/>
            <a:ext cx="1161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is the best strategy for maximum depolarization – scatter inputs to many dendrites or cluster them into one?</a:t>
            </a:r>
          </a:p>
        </p:txBody>
      </p:sp>
    </p:spTree>
    <p:extLst>
      <p:ext uri="{BB962C8B-B14F-4D97-AF65-F5344CB8AC3E}">
        <p14:creationId xmlns:p14="http://schemas.microsoft.com/office/powerpoint/2010/main" val="897617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168"/>
            <a:ext cx="12192000" cy="872198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3600" dirty="0"/>
              <a:t>Spatial Summation &amp; Feature Binding problem</a:t>
            </a:r>
            <a:endParaRPr lang="el-GR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35" name="TextBox 34"/>
          <p:cNvSpPr txBox="1"/>
          <p:nvPr/>
        </p:nvSpPr>
        <p:spPr>
          <a:xfrm>
            <a:off x="6477000" y="6021654"/>
            <a:ext cx="456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Tran-Van-Minh et al. Front. Cell. Neuroscience, 2015</a:t>
            </a:r>
            <a:endParaRPr lang="el-G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1" b="39450"/>
          <a:stretch/>
        </p:blipFill>
        <p:spPr>
          <a:xfrm>
            <a:off x="1110065" y="1781173"/>
            <a:ext cx="4441896" cy="393382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42" y="1396512"/>
            <a:ext cx="3544969" cy="468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162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Mechanisms in the Dendrites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8A742-2F10-D04C-B97E-5F3FC0D949CD}"/>
              </a:ext>
            </a:extLst>
          </p:cNvPr>
          <p:cNvSpPr txBox="1"/>
          <p:nvPr/>
        </p:nvSpPr>
        <p:spPr>
          <a:xfrm>
            <a:off x="9774186" y="6385023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London &amp; </a:t>
            </a:r>
            <a:r>
              <a:rPr lang="en-US" sz="1400" i="1" dirty="0" err="1"/>
              <a:t>Hausser</a:t>
            </a:r>
            <a:r>
              <a:rPr lang="en-US" sz="1400" i="1" dirty="0"/>
              <a:t> 2005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4294F-8F06-5A46-BFDB-D439D4B648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42" y="1264610"/>
            <a:ext cx="5653349" cy="51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0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Mechanisms in the Dendrites</a:t>
            </a:r>
            <a:endParaRPr lang="el-G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95ADE-DAA8-344A-9A73-2DD38E1D6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42" y="1970253"/>
            <a:ext cx="6735178" cy="4049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8A742-2F10-D04C-B97E-5F3FC0D949CD}"/>
              </a:ext>
            </a:extLst>
          </p:cNvPr>
          <p:cNvSpPr txBox="1"/>
          <p:nvPr/>
        </p:nvSpPr>
        <p:spPr>
          <a:xfrm>
            <a:off x="9774186" y="6385023"/>
            <a:ext cx="2100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Migliore</a:t>
            </a:r>
            <a:r>
              <a:rPr lang="en-US" sz="1400" i="1" dirty="0"/>
              <a:t> &amp; Shepherd 2002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3280F-04B1-034F-9889-7158D30CAEDC}"/>
              </a:ext>
            </a:extLst>
          </p:cNvPr>
          <p:cNvSpPr txBox="1"/>
          <p:nvPr/>
        </p:nvSpPr>
        <p:spPr>
          <a:xfrm>
            <a:off x="1168400" y="3497366"/>
            <a:ext cx="32231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</a:t>
            </a:r>
          </a:p>
          <a:p>
            <a:pPr algn="ctr"/>
            <a:r>
              <a:rPr lang="en-US" sz="3200" dirty="0"/>
              <a:t>Exc_2a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D6DA02-D092-1A4A-AAB8-685771FE6313}"/>
              </a:ext>
            </a:extLst>
          </p:cNvPr>
          <p:cNvSpPr/>
          <p:nvPr/>
        </p:nvSpPr>
        <p:spPr>
          <a:xfrm>
            <a:off x="824639" y="3142067"/>
            <a:ext cx="3762859" cy="17089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1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Focusing on the cortex: The pyramidal neuron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7305" y="1313802"/>
            <a:ext cx="4809022" cy="490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6047319" y="3844473"/>
            <a:ext cx="736732" cy="206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0797" y="3650447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Apical tuft</a:t>
            </a:r>
            <a:endParaRPr lang="el-GR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775158" y="4337603"/>
            <a:ext cx="1008893" cy="390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80797" y="4148388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Apical trunk</a:t>
            </a:r>
            <a:endParaRPr lang="el-GR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47319" y="5604072"/>
            <a:ext cx="7367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0797" y="5436431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Basal tree</a:t>
            </a:r>
            <a:endParaRPr lang="el-GR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047319" y="4773756"/>
            <a:ext cx="736732" cy="113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80797" y="4517720"/>
            <a:ext cx="1861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Oblique apical dendrites</a:t>
            </a:r>
            <a:endParaRPr lang="el-GR" dirty="0"/>
          </a:p>
        </p:txBody>
      </p:sp>
      <p:sp>
        <p:nvSpPr>
          <p:cNvPr id="16" name="Right Brace 15"/>
          <p:cNvSpPr/>
          <p:nvPr/>
        </p:nvSpPr>
        <p:spPr>
          <a:xfrm>
            <a:off x="8211376" y="3698571"/>
            <a:ext cx="201122" cy="1437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TextBox 18"/>
          <p:cNvSpPr txBox="1"/>
          <p:nvPr/>
        </p:nvSpPr>
        <p:spPr>
          <a:xfrm>
            <a:off x="89121" y="2318452"/>
            <a:ext cx="1545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Spruston</a:t>
            </a:r>
            <a:r>
              <a:rPr lang="en-US" sz="1600" dirty="0"/>
              <a:t>, Nature Reviews, 2008</a:t>
            </a:r>
            <a:endParaRPr lang="el-G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890322" y="3002738"/>
            <a:ext cx="97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Apical tree</a:t>
            </a:r>
            <a:endParaRPr lang="el-GR" dirty="0"/>
          </a:p>
        </p:txBody>
      </p:sp>
      <p:sp>
        <p:nvSpPr>
          <p:cNvPr id="22" name="TextBox 21"/>
          <p:cNvSpPr txBox="1"/>
          <p:nvPr/>
        </p:nvSpPr>
        <p:spPr>
          <a:xfrm>
            <a:off x="5671844" y="1143670"/>
            <a:ext cx="272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…display area and region related morphological variability and…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0196" y="4243308"/>
            <a:ext cx="15689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…dendritic domains</a:t>
            </a:r>
          </a:p>
          <a:p>
            <a:r>
              <a:rPr lang="en-US" dirty="0"/>
              <a:t>that receive unique synaptic inputs.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121" y="1109202"/>
            <a:ext cx="442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(also hippocampus and amygdala)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902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89" y="1330036"/>
            <a:ext cx="2048924" cy="4768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05151" y="6127928"/>
            <a:ext cx="2232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Human brain project</a:t>
            </a:r>
            <a:endParaRPr lang="el-GR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058890"/>
            <a:ext cx="4160374" cy="46398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794" y="5760311"/>
            <a:ext cx="3616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Stuart, </a:t>
            </a:r>
            <a:r>
              <a:rPr lang="en-US" sz="1600" dirty="0" err="1"/>
              <a:t>Spruston</a:t>
            </a:r>
            <a:r>
              <a:rPr lang="en-US" sz="1600" dirty="0"/>
              <a:t>, Nature Reviews, 2015</a:t>
            </a:r>
            <a:endParaRPr lang="el-GR" sz="16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Focusing on the cortex: The pyramidal neuron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3047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93" y="1735343"/>
            <a:ext cx="10405908" cy="34938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58351" y="6011958"/>
            <a:ext cx="240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Larkum</a:t>
            </a:r>
            <a:r>
              <a:rPr lang="en-US" sz="1600" dirty="0"/>
              <a:t>, TINS 2013</a:t>
            </a:r>
            <a:endParaRPr lang="el-GR" sz="1600" dirty="0"/>
          </a:p>
        </p:txBody>
      </p:sp>
      <p:pic>
        <p:nvPicPr>
          <p:cNvPr id="8" name="Picture 15" descr="top-banner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Functional importance: Coincidence detection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80818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Functional importance: Coincidence detection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06" y="2164435"/>
            <a:ext cx="8795171" cy="163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3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Functional importance: Coincidence detection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C1092-417D-A44E-968A-495EDCE65618}"/>
              </a:ext>
            </a:extLst>
          </p:cNvPr>
          <p:cNvSpPr txBox="1"/>
          <p:nvPr/>
        </p:nvSpPr>
        <p:spPr>
          <a:xfrm>
            <a:off x="2826719" y="3497366"/>
            <a:ext cx="611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 Ex3 – BAC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B2126-ECE2-E047-A1B0-6C7C3494D3BF}"/>
              </a:ext>
            </a:extLst>
          </p:cNvPr>
          <p:cNvSpPr/>
          <p:nvPr/>
        </p:nvSpPr>
        <p:spPr>
          <a:xfrm>
            <a:off x="2510725" y="3219557"/>
            <a:ext cx="6695268" cy="11974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9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The NEURON simulation environment</a:t>
            </a:r>
            <a:endParaRPr lang="el-GR" dirty="0"/>
          </a:p>
        </p:txBody>
      </p:sp>
      <p:pic>
        <p:nvPicPr>
          <p:cNvPr id="6" name="Picture 2" descr="The NEURON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48" y="2125683"/>
            <a:ext cx="2926869" cy="440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211" y="1687505"/>
            <a:ext cx="70090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NEURON is a simulation environment for models of individual neurons and networks of neurons that are closely linked to </a:t>
            </a:r>
            <a:r>
              <a:rPr lang="en-US" sz="2400" b="1" i="1" dirty="0"/>
              <a:t>experimental data</a:t>
            </a:r>
            <a:r>
              <a:rPr lang="en-US" sz="2400" i="1" dirty="0"/>
              <a:t>.</a:t>
            </a:r>
          </a:p>
          <a:p>
            <a:pPr algn="just"/>
            <a:endParaRPr lang="en-US" sz="2400" i="1" dirty="0"/>
          </a:p>
          <a:p>
            <a:pPr algn="just"/>
            <a:r>
              <a:rPr lang="en-US" sz="2400" dirty="0"/>
              <a:t>Documentation:</a:t>
            </a:r>
          </a:p>
          <a:p>
            <a:pPr algn="just"/>
            <a:r>
              <a:rPr lang="en-US" sz="2400" i="1" dirty="0">
                <a:hlinkClick r:id="rId4"/>
              </a:rPr>
              <a:t>https://www.neuron.yale.edu/neuron/static/new_doc/index.html</a:t>
            </a:r>
            <a:endParaRPr lang="en-US" sz="2400" i="1" dirty="0"/>
          </a:p>
          <a:p>
            <a:pPr algn="just"/>
            <a:endParaRPr lang="en-US" sz="2400" i="1" dirty="0"/>
          </a:p>
          <a:p>
            <a:pPr marL="342900" indent="-342900" algn="just">
              <a:buFont typeface="Arial" charset="0"/>
              <a:buChar char="•"/>
            </a:pPr>
            <a:r>
              <a:rPr lang="en-US" sz="2400" i="1" dirty="0"/>
              <a:t>Neuron with Python</a:t>
            </a:r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  <a:p>
            <a:pPr algn="just"/>
            <a:r>
              <a:rPr lang="en-GB" sz="2400" dirty="0"/>
              <a:t>from neuron import h, </a:t>
            </a:r>
            <a:r>
              <a:rPr lang="en-GB" sz="2400" dirty="0" err="1"/>
              <a:t>gui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370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More active dendrites: gating plasticity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C1092-417D-A44E-968A-495EDCE65618}"/>
              </a:ext>
            </a:extLst>
          </p:cNvPr>
          <p:cNvSpPr txBox="1"/>
          <p:nvPr/>
        </p:nvSpPr>
        <p:spPr>
          <a:xfrm>
            <a:off x="3449664" y="3497366"/>
            <a:ext cx="448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 Exc_2b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D3378-56B1-F64D-A9E4-44C4416E5916}"/>
              </a:ext>
            </a:extLst>
          </p:cNvPr>
          <p:cNvSpPr/>
          <p:nvPr/>
        </p:nvSpPr>
        <p:spPr>
          <a:xfrm>
            <a:off x="2510725" y="3219557"/>
            <a:ext cx="6695268" cy="11974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06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0262" y="3162665"/>
            <a:ext cx="1871477" cy="5326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  <a:endParaRPr lang="el-GR" dirty="0"/>
          </a:p>
        </p:txBody>
      </p:sp>
      <p:pic>
        <p:nvPicPr>
          <p:cNvPr id="6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581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One issue to consider… The spatial grid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" y="1064070"/>
            <a:ext cx="11880631" cy="2250634"/>
          </a:xfrm>
        </p:spPr>
        <p:txBody>
          <a:bodyPr/>
          <a:lstStyle/>
          <a:p>
            <a:r>
              <a:rPr lang="en-US" dirty="0"/>
              <a:t>Computing the values of spatiotemporally continuous variables over a set of discrete points in space (a "grid" of "nodes") for a finite number of instants in time.</a:t>
            </a:r>
          </a:p>
          <a:p>
            <a:r>
              <a:rPr lang="en-US" dirty="0"/>
              <a:t>Although the time scale of biophysical processes may suggest a natural D</a:t>
            </a:r>
            <a:r>
              <a:rPr lang="en-US" i="1" dirty="0"/>
              <a:t>t</a:t>
            </a:r>
            <a:r>
              <a:rPr lang="en-US" dirty="0"/>
              <a:t>, it is usually not clear how fine the spatial grid should be.</a:t>
            </a:r>
            <a:endParaRPr lang="el-GR" i="1" dirty="0"/>
          </a:p>
          <a:p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42" y="3325084"/>
            <a:ext cx="5488991" cy="2633447"/>
          </a:xfrm>
          <a:prstGeom prst="rect">
            <a:avLst/>
          </a:prstGeom>
        </p:spPr>
      </p:pic>
      <p:grpSp>
        <p:nvGrpSpPr>
          <p:cNvPr id="147" name="Group 10"/>
          <p:cNvGrpSpPr>
            <a:grpSpLocks/>
          </p:cNvGrpSpPr>
          <p:nvPr/>
        </p:nvGrpSpPr>
        <p:grpSpPr bwMode="auto">
          <a:xfrm>
            <a:off x="2395537" y="3200400"/>
            <a:ext cx="2057400" cy="3429000"/>
            <a:chOff x="6052" y="9700"/>
            <a:chExt cx="2040" cy="3445"/>
          </a:xfrm>
        </p:grpSpPr>
        <p:sp>
          <p:nvSpPr>
            <p:cNvPr id="148" name="AutoShape 11"/>
            <p:cNvSpPr>
              <a:spLocks noChangeArrowheads="1"/>
            </p:cNvSpPr>
            <p:nvPr/>
          </p:nvSpPr>
          <p:spPr bwMode="auto">
            <a:xfrm rot="-1200000">
              <a:off x="6907" y="11317"/>
              <a:ext cx="12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49" name="AutoShape 12"/>
            <p:cNvSpPr>
              <a:spLocks noChangeArrowheads="1"/>
            </p:cNvSpPr>
            <p:nvPr/>
          </p:nvSpPr>
          <p:spPr bwMode="auto">
            <a:xfrm>
              <a:off x="6937" y="11512"/>
              <a:ext cx="125" cy="249"/>
            </a:xfrm>
            <a:prstGeom prst="flowChartMagneticDisk">
              <a:avLst/>
            </a:prstGeom>
            <a:solidFill>
              <a:srgbClr val="00B0F0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0" name="AutoShape 13"/>
            <p:cNvSpPr>
              <a:spLocks noChangeArrowheads="1"/>
            </p:cNvSpPr>
            <p:nvPr/>
          </p:nvSpPr>
          <p:spPr bwMode="auto">
            <a:xfrm>
              <a:off x="6872" y="10663"/>
              <a:ext cx="91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1" name="AutoShape 14"/>
            <p:cNvSpPr>
              <a:spLocks noChangeArrowheads="1"/>
            </p:cNvSpPr>
            <p:nvPr/>
          </p:nvSpPr>
          <p:spPr bwMode="auto">
            <a:xfrm>
              <a:off x="6877" y="10888"/>
              <a:ext cx="102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2" name="AutoShape 15"/>
            <p:cNvSpPr>
              <a:spLocks noChangeArrowheads="1"/>
            </p:cNvSpPr>
            <p:nvPr/>
          </p:nvSpPr>
          <p:spPr bwMode="auto">
            <a:xfrm>
              <a:off x="6872" y="11107"/>
              <a:ext cx="113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3" name="AutoShape 16"/>
            <p:cNvSpPr>
              <a:spLocks noChangeArrowheads="1"/>
            </p:cNvSpPr>
            <p:nvPr/>
          </p:nvSpPr>
          <p:spPr bwMode="auto">
            <a:xfrm>
              <a:off x="6922" y="11722"/>
              <a:ext cx="12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4" name="AutoShape 17"/>
            <p:cNvSpPr>
              <a:spLocks noChangeArrowheads="1"/>
            </p:cNvSpPr>
            <p:nvPr/>
          </p:nvSpPr>
          <p:spPr bwMode="auto">
            <a:xfrm>
              <a:off x="6877" y="1041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5" name="AutoShape 18"/>
            <p:cNvSpPr>
              <a:spLocks noChangeArrowheads="1"/>
            </p:cNvSpPr>
            <p:nvPr/>
          </p:nvSpPr>
          <p:spPr bwMode="auto">
            <a:xfrm>
              <a:off x="6892" y="1019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6" name="AutoShape 19"/>
            <p:cNvSpPr>
              <a:spLocks noChangeArrowheads="1"/>
            </p:cNvSpPr>
            <p:nvPr/>
          </p:nvSpPr>
          <p:spPr bwMode="auto">
            <a:xfrm rot="-1800000">
              <a:off x="6809" y="11188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7" name="AutoShape 20"/>
            <p:cNvSpPr>
              <a:spLocks noChangeArrowheads="1"/>
            </p:cNvSpPr>
            <p:nvPr/>
          </p:nvSpPr>
          <p:spPr bwMode="auto">
            <a:xfrm rot="-4200000">
              <a:off x="6674" y="11073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8" name="AutoShape 21"/>
            <p:cNvSpPr>
              <a:spLocks noChangeArrowheads="1"/>
            </p:cNvSpPr>
            <p:nvPr/>
          </p:nvSpPr>
          <p:spPr bwMode="auto">
            <a:xfrm rot="-5400000">
              <a:off x="6743" y="11293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59" name="AutoShape 22"/>
            <p:cNvSpPr>
              <a:spLocks noChangeArrowheads="1"/>
            </p:cNvSpPr>
            <p:nvPr/>
          </p:nvSpPr>
          <p:spPr bwMode="auto">
            <a:xfrm rot="-1200000">
              <a:off x="6832" y="1001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0" name="AutoShape 23"/>
            <p:cNvSpPr>
              <a:spLocks noChangeArrowheads="1"/>
            </p:cNvSpPr>
            <p:nvPr/>
          </p:nvSpPr>
          <p:spPr bwMode="auto">
            <a:xfrm rot="1200000">
              <a:off x="6832" y="981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1" name="AutoShape 24"/>
            <p:cNvSpPr>
              <a:spLocks noChangeArrowheads="1"/>
            </p:cNvSpPr>
            <p:nvPr/>
          </p:nvSpPr>
          <p:spPr bwMode="auto">
            <a:xfrm rot="-1200000">
              <a:off x="6757" y="974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2" name="AutoShape 25"/>
            <p:cNvSpPr>
              <a:spLocks noChangeArrowheads="1"/>
            </p:cNvSpPr>
            <p:nvPr/>
          </p:nvSpPr>
          <p:spPr bwMode="auto">
            <a:xfrm rot="-3600000">
              <a:off x="6634" y="9730"/>
              <a:ext cx="4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3" name="AutoShape 26"/>
            <p:cNvSpPr>
              <a:spLocks noChangeArrowheads="1"/>
            </p:cNvSpPr>
            <p:nvPr/>
          </p:nvSpPr>
          <p:spPr bwMode="auto">
            <a:xfrm rot="1200000">
              <a:off x="6997" y="10417"/>
              <a:ext cx="4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4" name="AutoShape 27"/>
            <p:cNvSpPr>
              <a:spLocks noChangeArrowheads="1"/>
            </p:cNvSpPr>
            <p:nvPr/>
          </p:nvSpPr>
          <p:spPr bwMode="auto">
            <a:xfrm rot="1200000">
              <a:off x="7087" y="10207"/>
              <a:ext cx="45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5" name="AutoShape 28"/>
            <p:cNvSpPr>
              <a:spLocks noChangeArrowheads="1"/>
            </p:cNvSpPr>
            <p:nvPr/>
          </p:nvSpPr>
          <p:spPr bwMode="auto">
            <a:xfrm rot="600000">
              <a:off x="7153" y="1002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6" name="AutoShape 29"/>
            <p:cNvSpPr>
              <a:spLocks noChangeArrowheads="1"/>
            </p:cNvSpPr>
            <p:nvPr/>
          </p:nvSpPr>
          <p:spPr bwMode="auto">
            <a:xfrm rot="1800000">
              <a:off x="7192" y="10103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7" name="AutoShape 30"/>
            <p:cNvSpPr>
              <a:spLocks noChangeArrowheads="1"/>
            </p:cNvSpPr>
            <p:nvPr/>
          </p:nvSpPr>
          <p:spPr bwMode="auto">
            <a:xfrm rot="-4200000">
              <a:off x="6767" y="10784"/>
              <a:ext cx="68" cy="306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8" name="AutoShape 31"/>
            <p:cNvSpPr>
              <a:spLocks noChangeArrowheads="1"/>
            </p:cNvSpPr>
            <p:nvPr/>
          </p:nvSpPr>
          <p:spPr bwMode="auto">
            <a:xfrm rot="-1800000">
              <a:off x="6712" y="1068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69" name="AutoShape 32"/>
            <p:cNvSpPr>
              <a:spLocks noChangeArrowheads="1"/>
            </p:cNvSpPr>
            <p:nvPr/>
          </p:nvSpPr>
          <p:spPr bwMode="auto">
            <a:xfrm rot="-1800000">
              <a:off x="6592" y="1049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0" name="AutoShape 33"/>
            <p:cNvSpPr>
              <a:spLocks noChangeArrowheads="1"/>
            </p:cNvSpPr>
            <p:nvPr/>
          </p:nvSpPr>
          <p:spPr bwMode="auto">
            <a:xfrm rot="-3000000">
              <a:off x="6464" y="1032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1" name="AutoShape 34"/>
            <p:cNvSpPr>
              <a:spLocks noChangeArrowheads="1"/>
            </p:cNvSpPr>
            <p:nvPr/>
          </p:nvSpPr>
          <p:spPr bwMode="auto">
            <a:xfrm rot="-1800000">
              <a:off x="6787" y="1038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2" name="AutoShape 35"/>
            <p:cNvSpPr>
              <a:spLocks noChangeArrowheads="1"/>
            </p:cNvSpPr>
            <p:nvPr/>
          </p:nvSpPr>
          <p:spPr bwMode="auto">
            <a:xfrm rot="-1800000">
              <a:off x="6667" y="1019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3" name="AutoShape 36"/>
            <p:cNvSpPr>
              <a:spLocks noChangeArrowheads="1"/>
            </p:cNvSpPr>
            <p:nvPr/>
          </p:nvSpPr>
          <p:spPr bwMode="auto">
            <a:xfrm rot="-1800000">
              <a:off x="6562" y="999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4" name="AutoShape 37"/>
            <p:cNvSpPr>
              <a:spLocks noChangeArrowheads="1"/>
            </p:cNvSpPr>
            <p:nvPr/>
          </p:nvSpPr>
          <p:spPr bwMode="auto">
            <a:xfrm rot="-1200000">
              <a:off x="6475" y="981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5" name="AutoShape 38"/>
            <p:cNvSpPr>
              <a:spLocks noChangeArrowheads="1"/>
            </p:cNvSpPr>
            <p:nvPr/>
          </p:nvSpPr>
          <p:spPr bwMode="auto">
            <a:xfrm rot="1800000">
              <a:off x="6499" y="9700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6" name="AutoShape 39"/>
            <p:cNvSpPr>
              <a:spLocks noChangeArrowheads="1"/>
            </p:cNvSpPr>
            <p:nvPr/>
          </p:nvSpPr>
          <p:spPr bwMode="auto">
            <a:xfrm rot="-3600000">
              <a:off x="6378" y="9738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7" name="AutoShape 40"/>
            <p:cNvSpPr>
              <a:spLocks noChangeArrowheads="1"/>
            </p:cNvSpPr>
            <p:nvPr/>
          </p:nvSpPr>
          <p:spPr bwMode="auto">
            <a:xfrm rot="-3600000">
              <a:off x="6678" y="10398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8" name="AutoShape 41"/>
            <p:cNvSpPr>
              <a:spLocks noChangeArrowheads="1"/>
            </p:cNvSpPr>
            <p:nvPr/>
          </p:nvSpPr>
          <p:spPr bwMode="auto">
            <a:xfrm rot="-3600000">
              <a:off x="6573" y="10323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79" name="AutoShape 42"/>
            <p:cNvSpPr>
              <a:spLocks noChangeArrowheads="1"/>
            </p:cNvSpPr>
            <p:nvPr/>
          </p:nvSpPr>
          <p:spPr bwMode="auto">
            <a:xfrm rot="-3600000">
              <a:off x="6483" y="10248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0" name="AutoShape 43"/>
            <p:cNvSpPr>
              <a:spLocks noChangeArrowheads="1"/>
            </p:cNvSpPr>
            <p:nvPr/>
          </p:nvSpPr>
          <p:spPr bwMode="auto">
            <a:xfrm rot="-1800000">
              <a:off x="6408" y="10176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1" name="AutoShape 44"/>
            <p:cNvSpPr>
              <a:spLocks noChangeArrowheads="1"/>
            </p:cNvSpPr>
            <p:nvPr/>
          </p:nvSpPr>
          <p:spPr bwMode="auto">
            <a:xfrm rot="-3600000">
              <a:off x="6318" y="10083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2" name="AutoShape 45"/>
            <p:cNvSpPr>
              <a:spLocks noChangeArrowheads="1"/>
            </p:cNvSpPr>
            <p:nvPr/>
          </p:nvSpPr>
          <p:spPr bwMode="auto">
            <a:xfrm rot="-300000">
              <a:off x="6257" y="9981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3" name="AutoShape 46"/>
            <p:cNvSpPr>
              <a:spLocks noChangeArrowheads="1"/>
            </p:cNvSpPr>
            <p:nvPr/>
          </p:nvSpPr>
          <p:spPr bwMode="auto">
            <a:xfrm rot="-300000">
              <a:off x="6262" y="9847"/>
              <a:ext cx="23" cy="13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4" name="AutoShape 47"/>
            <p:cNvSpPr>
              <a:spLocks noChangeArrowheads="1"/>
            </p:cNvSpPr>
            <p:nvPr/>
          </p:nvSpPr>
          <p:spPr bwMode="auto">
            <a:xfrm rot="-5400000">
              <a:off x="6249" y="1015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5" name="AutoShape 48"/>
            <p:cNvSpPr>
              <a:spLocks noChangeArrowheads="1"/>
            </p:cNvSpPr>
            <p:nvPr/>
          </p:nvSpPr>
          <p:spPr bwMode="auto">
            <a:xfrm rot="-1800000">
              <a:off x="6322" y="1017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6" name="AutoShape 49"/>
            <p:cNvSpPr>
              <a:spLocks noChangeArrowheads="1"/>
            </p:cNvSpPr>
            <p:nvPr/>
          </p:nvSpPr>
          <p:spPr bwMode="auto">
            <a:xfrm rot="2400000">
              <a:off x="7162" y="1026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7" name="AutoShape 50"/>
            <p:cNvSpPr>
              <a:spLocks noChangeArrowheads="1"/>
            </p:cNvSpPr>
            <p:nvPr/>
          </p:nvSpPr>
          <p:spPr bwMode="auto">
            <a:xfrm rot="3600000">
              <a:off x="7297" y="1015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8" name="AutoShape 51"/>
            <p:cNvSpPr>
              <a:spLocks noChangeArrowheads="1"/>
            </p:cNvSpPr>
            <p:nvPr/>
          </p:nvSpPr>
          <p:spPr bwMode="auto">
            <a:xfrm rot="4800000">
              <a:off x="7444" y="1009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89" name="AutoShape 52"/>
            <p:cNvSpPr>
              <a:spLocks noChangeArrowheads="1"/>
            </p:cNvSpPr>
            <p:nvPr/>
          </p:nvSpPr>
          <p:spPr bwMode="auto">
            <a:xfrm rot="4800000">
              <a:off x="7639" y="1005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0" name="AutoShape 53"/>
            <p:cNvSpPr>
              <a:spLocks noChangeArrowheads="1"/>
            </p:cNvSpPr>
            <p:nvPr/>
          </p:nvSpPr>
          <p:spPr bwMode="auto">
            <a:xfrm rot="-5400000">
              <a:off x="6786" y="11708"/>
              <a:ext cx="102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1" name="AutoShape 54"/>
            <p:cNvSpPr>
              <a:spLocks noChangeArrowheads="1"/>
            </p:cNvSpPr>
            <p:nvPr/>
          </p:nvSpPr>
          <p:spPr bwMode="auto">
            <a:xfrm rot="-7200000">
              <a:off x="6637" y="11772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2" name="AutoShape 55"/>
            <p:cNvSpPr>
              <a:spLocks noChangeArrowheads="1"/>
            </p:cNvSpPr>
            <p:nvPr/>
          </p:nvSpPr>
          <p:spPr bwMode="auto">
            <a:xfrm rot="-9600000">
              <a:off x="6487" y="11938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3" name="AutoShape 56"/>
            <p:cNvSpPr>
              <a:spLocks noChangeArrowheads="1"/>
            </p:cNvSpPr>
            <p:nvPr/>
          </p:nvSpPr>
          <p:spPr bwMode="auto">
            <a:xfrm rot="-3600000">
              <a:off x="6362" y="11835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4" name="AutoShape 57"/>
            <p:cNvSpPr>
              <a:spLocks noChangeArrowheads="1"/>
            </p:cNvSpPr>
            <p:nvPr/>
          </p:nvSpPr>
          <p:spPr bwMode="auto">
            <a:xfrm rot="-3600000">
              <a:off x="6213" y="11799"/>
              <a:ext cx="79" cy="136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5" name="AutoShape 58"/>
            <p:cNvSpPr>
              <a:spLocks noChangeArrowheads="1"/>
            </p:cNvSpPr>
            <p:nvPr/>
          </p:nvSpPr>
          <p:spPr bwMode="auto">
            <a:xfrm rot="-6000000">
              <a:off x="6332" y="11952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6" name="AutoShape 59"/>
            <p:cNvSpPr>
              <a:spLocks noChangeArrowheads="1"/>
            </p:cNvSpPr>
            <p:nvPr/>
          </p:nvSpPr>
          <p:spPr bwMode="auto">
            <a:xfrm rot="-4800000">
              <a:off x="6154" y="12000"/>
              <a:ext cx="79" cy="170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7" name="AutoShape 60"/>
            <p:cNvSpPr>
              <a:spLocks noChangeArrowheads="1"/>
            </p:cNvSpPr>
            <p:nvPr/>
          </p:nvSpPr>
          <p:spPr bwMode="auto">
            <a:xfrm rot="-6000000">
              <a:off x="6817" y="1187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8" name="AutoShape 61"/>
            <p:cNvSpPr>
              <a:spLocks noChangeArrowheads="1"/>
            </p:cNvSpPr>
            <p:nvPr/>
          </p:nvSpPr>
          <p:spPr bwMode="auto">
            <a:xfrm rot="7740000">
              <a:off x="7013" y="11922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199" name="AutoShape 62"/>
            <p:cNvSpPr>
              <a:spLocks noChangeArrowheads="1"/>
            </p:cNvSpPr>
            <p:nvPr/>
          </p:nvSpPr>
          <p:spPr bwMode="auto">
            <a:xfrm rot="6600000">
              <a:off x="7112" y="1187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0" name="AutoShape 63"/>
            <p:cNvSpPr>
              <a:spLocks noChangeArrowheads="1"/>
            </p:cNvSpPr>
            <p:nvPr/>
          </p:nvSpPr>
          <p:spPr bwMode="auto">
            <a:xfrm rot="3600000">
              <a:off x="7148" y="1172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1" name="AutoShape 64"/>
            <p:cNvSpPr>
              <a:spLocks noChangeArrowheads="1"/>
            </p:cNvSpPr>
            <p:nvPr/>
          </p:nvSpPr>
          <p:spPr bwMode="auto">
            <a:xfrm rot="4200000">
              <a:off x="7132" y="114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2" name="AutoShape 65"/>
            <p:cNvSpPr>
              <a:spLocks noChangeArrowheads="1"/>
            </p:cNvSpPr>
            <p:nvPr/>
          </p:nvSpPr>
          <p:spPr bwMode="auto">
            <a:xfrm rot="4200000">
              <a:off x="7312" y="1142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3" name="AutoShape 66"/>
            <p:cNvSpPr>
              <a:spLocks noChangeArrowheads="1"/>
            </p:cNvSpPr>
            <p:nvPr/>
          </p:nvSpPr>
          <p:spPr bwMode="auto">
            <a:xfrm rot="4200000">
              <a:off x="7477" y="1138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4" name="AutoShape 67"/>
            <p:cNvSpPr>
              <a:spLocks noChangeArrowheads="1"/>
            </p:cNvSpPr>
            <p:nvPr/>
          </p:nvSpPr>
          <p:spPr bwMode="auto">
            <a:xfrm rot="4200000">
              <a:off x="7364" y="1166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5" name="AutoShape 68"/>
            <p:cNvSpPr>
              <a:spLocks noChangeArrowheads="1"/>
            </p:cNvSpPr>
            <p:nvPr/>
          </p:nvSpPr>
          <p:spPr bwMode="auto">
            <a:xfrm rot="1800000">
              <a:off x="7432" y="115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6" name="AutoShape 69"/>
            <p:cNvSpPr>
              <a:spLocks noChangeArrowheads="1"/>
            </p:cNvSpPr>
            <p:nvPr/>
          </p:nvSpPr>
          <p:spPr bwMode="auto">
            <a:xfrm rot="3600000">
              <a:off x="7537" y="1154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7" name="AutoShape 70"/>
            <p:cNvSpPr>
              <a:spLocks noChangeArrowheads="1"/>
            </p:cNvSpPr>
            <p:nvPr/>
          </p:nvSpPr>
          <p:spPr bwMode="auto">
            <a:xfrm rot="4200000">
              <a:off x="7682" y="1147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8" name="AutoShape 71"/>
            <p:cNvSpPr>
              <a:spLocks noChangeArrowheads="1"/>
            </p:cNvSpPr>
            <p:nvPr/>
          </p:nvSpPr>
          <p:spPr bwMode="auto">
            <a:xfrm rot="4200000">
              <a:off x="7787" y="1142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09" name="AutoShape 72"/>
            <p:cNvSpPr>
              <a:spLocks noChangeArrowheads="1"/>
            </p:cNvSpPr>
            <p:nvPr/>
          </p:nvSpPr>
          <p:spPr bwMode="auto">
            <a:xfrm rot="5700000">
              <a:off x="7144" y="1170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0" name="AutoShape 73"/>
            <p:cNvSpPr>
              <a:spLocks noChangeArrowheads="1"/>
            </p:cNvSpPr>
            <p:nvPr/>
          </p:nvSpPr>
          <p:spPr bwMode="auto">
            <a:xfrm rot="6000000">
              <a:off x="7427" y="1172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1" name="AutoShape 74"/>
            <p:cNvSpPr>
              <a:spLocks noChangeArrowheads="1"/>
            </p:cNvSpPr>
            <p:nvPr/>
          </p:nvSpPr>
          <p:spPr bwMode="auto">
            <a:xfrm rot="7200000">
              <a:off x="7597" y="1179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2" name="AutoShape 75"/>
            <p:cNvSpPr>
              <a:spLocks noChangeArrowheads="1"/>
            </p:cNvSpPr>
            <p:nvPr/>
          </p:nvSpPr>
          <p:spPr bwMode="auto">
            <a:xfrm rot="4200000">
              <a:off x="7759" y="1179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3" name="AutoShape 76"/>
            <p:cNvSpPr>
              <a:spLocks noChangeArrowheads="1"/>
            </p:cNvSpPr>
            <p:nvPr/>
          </p:nvSpPr>
          <p:spPr bwMode="auto">
            <a:xfrm rot="6600000">
              <a:off x="7802" y="118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4" name="AutoShape 77"/>
            <p:cNvSpPr>
              <a:spLocks noChangeArrowheads="1"/>
            </p:cNvSpPr>
            <p:nvPr/>
          </p:nvSpPr>
          <p:spPr bwMode="auto">
            <a:xfrm rot="6600000">
              <a:off x="7984" y="1194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5" name="AutoShape 78"/>
            <p:cNvSpPr>
              <a:spLocks noChangeArrowheads="1"/>
            </p:cNvSpPr>
            <p:nvPr/>
          </p:nvSpPr>
          <p:spPr bwMode="auto">
            <a:xfrm rot="1800000">
              <a:off x="7886" y="11661"/>
              <a:ext cx="11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6" name="AutoShape 79"/>
            <p:cNvSpPr>
              <a:spLocks noChangeArrowheads="1"/>
            </p:cNvSpPr>
            <p:nvPr/>
          </p:nvSpPr>
          <p:spPr bwMode="auto">
            <a:xfrm rot="-6000000">
              <a:off x="6632" y="11907"/>
              <a:ext cx="79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7" name="AutoShape 80"/>
            <p:cNvSpPr>
              <a:spLocks noChangeArrowheads="1"/>
            </p:cNvSpPr>
            <p:nvPr/>
          </p:nvSpPr>
          <p:spPr bwMode="auto">
            <a:xfrm rot="-10200000">
              <a:off x="6892" y="12007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8" name="AutoShape 81"/>
            <p:cNvSpPr>
              <a:spLocks noChangeArrowheads="1"/>
            </p:cNvSpPr>
            <p:nvPr/>
          </p:nvSpPr>
          <p:spPr bwMode="auto">
            <a:xfrm rot="10800000">
              <a:off x="6877" y="12238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19" name="AutoShape 82"/>
            <p:cNvSpPr>
              <a:spLocks noChangeArrowheads="1"/>
            </p:cNvSpPr>
            <p:nvPr/>
          </p:nvSpPr>
          <p:spPr bwMode="auto">
            <a:xfrm rot="10800000">
              <a:off x="6892" y="1241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0" name="AutoShape 83"/>
            <p:cNvSpPr>
              <a:spLocks noChangeArrowheads="1"/>
            </p:cNvSpPr>
            <p:nvPr/>
          </p:nvSpPr>
          <p:spPr bwMode="auto">
            <a:xfrm rot="-10200000">
              <a:off x="6883" y="12608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1" name="AutoShape 84"/>
            <p:cNvSpPr>
              <a:spLocks noChangeArrowheads="1"/>
            </p:cNvSpPr>
            <p:nvPr/>
          </p:nvSpPr>
          <p:spPr bwMode="auto">
            <a:xfrm rot="10800000">
              <a:off x="6881" y="12746"/>
              <a:ext cx="23" cy="249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2" name="AutoShape 85"/>
            <p:cNvSpPr>
              <a:spLocks noChangeArrowheads="1"/>
            </p:cNvSpPr>
            <p:nvPr/>
          </p:nvSpPr>
          <p:spPr bwMode="auto">
            <a:xfrm rot="-9000000">
              <a:off x="6817" y="1290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3" name="AutoShape 86"/>
            <p:cNvSpPr>
              <a:spLocks noChangeArrowheads="1"/>
            </p:cNvSpPr>
            <p:nvPr/>
          </p:nvSpPr>
          <p:spPr bwMode="auto">
            <a:xfrm rot="9600000">
              <a:off x="6892" y="1295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4" name="AutoShape 87"/>
            <p:cNvSpPr>
              <a:spLocks noChangeArrowheads="1"/>
            </p:cNvSpPr>
            <p:nvPr/>
          </p:nvSpPr>
          <p:spPr bwMode="auto">
            <a:xfrm rot="-8400000">
              <a:off x="6832" y="12204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5" name="AutoShape 88"/>
            <p:cNvSpPr>
              <a:spLocks noChangeArrowheads="1"/>
            </p:cNvSpPr>
            <p:nvPr/>
          </p:nvSpPr>
          <p:spPr bwMode="auto">
            <a:xfrm rot="-9000000">
              <a:off x="6754" y="1232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6" name="AutoShape 89"/>
            <p:cNvSpPr>
              <a:spLocks noChangeArrowheads="1"/>
            </p:cNvSpPr>
            <p:nvPr/>
          </p:nvSpPr>
          <p:spPr bwMode="auto">
            <a:xfrm rot="-9000000">
              <a:off x="6667" y="1247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7" name="AutoShape 90"/>
            <p:cNvSpPr>
              <a:spLocks noChangeArrowheads="1"/>
            </p:cNvSpPr>
            <p:nvPr/>
          </p:nvSpPr>
          <p:spPr bwMode="auto">
            <a:xfrm rot="-9000000">
              <a:off x="6607" y="1262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8" name="AutoShape 91"/>
            <p:cNvSpPr>
              <a:spLocks noChangeArrowheads="1"/>
            </p:cNvSpPr>
            <p:nvPr/>
          </p:nvSpPr>
          <p:spPr bwMode="auto">
            <a:xfrm rot="-7200000">
              <a:off x="6802" y="1202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29" name="AutoShape 92"/>
            <p:cNvSpPr>
              <a:spLocks noChangeArrowheads="1"/>
            </p:cNvSpPr>
            <p:nvPr/>
          </p:nvSpPr>
          <p:spPr bwMode="auto">
            <a:xfrm rot="-7200000">
              <a:off x="6649" y="1210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0" name="AutoShape 93"/>
            <p:cNvSpPr>
              <a:spLocks noChangeArrowheads="1"/>
            </p:cNvSpPr>
            <p:nvPr/>
          </p:nvSpPr>
          <p:spPr bwMode="auto">
            <a:xfrm rot="-7200000">
              <a:off x="6497" y="121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1" name="AutoShape 94"/>
            <p:cNvSpPr>
              <a:spLocks noChangeArrowheads="1"/>
            </p:cNvSpPr>
            <p:nvPr/>
          </p:nvSpPr>
          <p:spPr bwMode="auto">
            <a:xfrm rot="-9000000">
              <a:off x="6434" y="1226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2" name="AutoShape 95"/>
            <p:cNvSpPr>
              <a:spLocks noChangeArrowheads="1"/>
            </p:cNvSpPr>
            <p:nvPr/>
          </p:nvSpPr>
          <p:spPr bwMode="auto">
            <a:xfrm rot="-7200000">
              <a:off x="6302" y="123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3" name="AutoShape 96"/>
            <p:cNvSpPr>
              <a:spLocks noChangeArrowheads="1"/>
            </p:cNvSpPr>
            <p:nvPr/>
          </p:nvSpPr>
          <p:spPr bwMode="auto">
            <a:xfrm rot="-7200000">
              <a:off x="6137" y="124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4" name="AutoShape 97"/>
            <p:cNvSpPr>
              <a:spLocks noChangeArrowheads="1"/>
            </p:cNvSpPr>
            <p:nvPr/>
          </p:nvSpPr>
          <p:spPr bwMode="auto">
            <a:xfrm rot="-7200000">
              <a:off x="6332" y="1223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5" name="AutoShape 98"/>
            <p:cNvSpPr>
              <a:spLocks noChangeArrowheads="1"/>
            </p:cNvSpPr>
            <p:nvPr/>
          </p:nvSpPr>
          <p:spPr bwMode="auto">
            <a:xfrm rot="-7200000">
              <a:off x="6169" y="121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6" name="AutoShape 99"/>
            <p:cNvSpPr>
              <a:spLocks noChangeArrowheads="1"/>
            </p:cNvSpPr>
            <p:nvPr/>
          </p:nvSpPr>
          <p:spPr bwMode="auto">
            <a:xfrm rot="-5400000">
              <a:off x="6230" y="12063"/>
              <a:ext cx="23" cy="30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7" name="AutoShape 100"/>
            <p:cNvSpPr>
              <a:spLocks noChangeArrowheads="1"/>
            </p:cNvSpPr>
            <p:nvPr/>
          </p:nvSpPr>
          <p:spPr bwMode="auto">
            <a:xfrm rot="-9600000">
              <a:off x="6644" y="121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8" name="AutoShape 101"/>
            <p:cNvSpPr>
              <a:spLocks noChangeArrowheads="1"/>
            </p:cNvSpPr>
            <p:nvPr/>
          </p:nvSpPr>
          <p:spPr bwMode="auto">
            <a:xfrm rot="-9600000">
              <a:off x="6607" y="1232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39" name="AutoShape 102"/>
            <p:cNvSpPr>
              <a:spLocks noChangeArrowheads="1"/>
            </p:cNvSpPr>
            <p:nvPr/>
          </p:nvSpPr>
          <p:spPr bwMode="auto">
            <a:xfrm rot="-9600000">
              <a:off x="6547" y="1250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0" name="AutoShape 103"/>
            <p:cNvSpPr>
              <a:spLocks noChangeArrowheads="1"/>
            </p:cNvSpPr>
            <p:nvPr/>
          </p:nvSpPr>
          <p:spPr bwMode="auto">
            <a:xfrm rot="-9600000">
              <a:off x="6614" y="1203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1" name="AutoShape 104"/>
            <p:cNvSpPr>
              <a:spLocks noChangeArrowheads="1"/>
            </p:cNvSpPr>
            <p:nvPr/>
          </p:nvSpPr>
          <p:spPr bwMode="auto">
            <a:xfrm rot="-5400000">
              <a:off x="6437" y="1211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2" name="AutoShape 105"/>
            <p:cNvSpPr>
              <a:spLocks noChangeArrowheads="1"/>
            </p:cNvSpPr>
            <p:nvPr/>
          </p:nvSpPr>
          <p:spPr bwMode="auto">
            <a:xfrm rot="-9600000">
              <a:off x="6442" y="1212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3" name="AutoShape 106"/>
            <p:cNvSpPr>
              <a:spLocks noChangeArrowheads="1"/>
            </p:cNvSpPr>
            <p:nvPr/>
          </p:nvSpPr>
          <p:spPr bwMode="auto">
            <a:xfrm rot="9600000">
              <a:off x="7267" y="12490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4" name="AutoShape 107"/>
            <p:cNvSpPr>
              <a:spLocks noChangeArrowheads="1"/>
            </p:cNvSpPr>
            <p:nvPr/>
          </p:nvSpPr>
          <p:spPr bwMode="auto">
            <a:xfrm rot="9600000">
              <a:off x="7117" y="12112"/>
              <a:ext cx="68" cy="249"/>
            </a:xfrm>
            <a:prstGeom prst="flowChartMagneticDisk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5" name="AutoShape 108"/>
            <p:cNvSpPr>
              <a:spLocks noChangeArrowheads="1"/>
            </p:cNvSpPr>
            <p:nvPr/>
          </p:nvSpPr>
          <p:spPr bwMode="auto">
            <a:xfrm rot="9600000">
              <a:off x="7192" y="12322"/>
              <a:ext cx="45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6" name="AutoShape 109"/>
            <p:cNvSpPr>
              <a:spLocks noChangeArrowheads="1"/>
            </p:cNvSpPr>
            <p:nvPr/>
          </p:nvSpPr>
          <p:spPr bwMode="auto">
            <a:xfrm rot="10200000">
              <a:off x="7327" y="12655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7" name="AutoShape 110"/>
            <p:cNvSpPr>
              <a:spLocks noChangeArrowheads="1"/>
            </p:cNvSpPr>
            <p:nvPr/>
          </p:nvSpPr>
          <p:spPr bwMode="auto">
            <a:xfrm rot="10200000">
              <a:off x="7357" y="12850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8" name="AutoShape 111"/>
            <p:cNvSpPr>
              <a:spLocks noChangeArrowheads="1"/>
            </p:cNvSpPr>
            <p:nvPr/>
          </p:nvSpPr>
          <p:spPr bwMode="auto">
            <a:xfrm rot="10200000">
              <a:off x="7469" y="1257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49" name="AutoShape 112"/>
            <p:cNvSpPr>
              <a:spLocks noChangeArrowheads="1"/>
            </p:cNvSpPr>
            <p:nvPr/>
          </p:nvSpPr>
          <p:spPr bwMode="auto">
            <a:xfrm rot="10200000">
              <a:off x="7612" y="1262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0" name="AutoShape 113"/>
            <p:cNvSpPr>
              <a:spLocks noChangeArrowheads="1"/>
            </p:cNvSpPr>
            <p:nvPr/>
          </p:nvSpPr>
          <p:spPr bwMode="auto">
            <a:xfrm rot="9000000">
              <a:off x="7537" y="1275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1" name="AutoShape 114"/>
            <p:cNvSpPr>
              <a:spLocks noChangeArrowheads="1"/>
            </p:cNvSpPr>
            <p:nvPr/>
          </p:nvSpPr>
          <p:spPr bwMode="auto">
            <a:xfrm rot="9000000">
              <a:off x="7288" y="11974"/>
              <a:ext cx="23" cy="70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2" name="AutoShape 115"/>
            <p:cNvSpPr>
              <a:spLocks noChangeArrowheads="1"/>
            </p:cNvSpPr>
            <p:nvPr/>
          </p:nvSpPr>
          <p:spPr bwMode="auto">
            <a:xfrm rot="6600000">
              <a:off x="7446" y="11851"/>
              <a:ext cx="45" cy="53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3" name="AutoShape 116"/>
            <p:cNvSpPr>
              <a:spLocks noChangeArrowheads="1"/>
            </p:cNvSpPr>
            <p:nvPr/>
          </p:nvSpPr>
          <p:spPr bwMode="auto">
            <a:xfrm rot="9000000">
              <a:off x="7403" y="11984"/>
              <a:ext cx="23" cy="590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4" name="AutoShape 117"/>
            <p:cNvSpPr>
              <a:spLocks noChangeArrowheads="1"/>
            </p:cNvSpPr>
            <p:nvPr/>
          </p:nvSpPr>
          <p:spPr bwMode="auto">
            <a:xfrm rot="9600000">
              <a:off x="7567" y="124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5" name="AutoShape 118"/>
            <p:cNvSpPr>
              <a:spLocks noChangeArrowheads="1"/>
            </p:cNvSpPr>
            <p:nvPr/>
          </p:nvSpPr>
          <p:spPr bwMode="auto">
            <a:xfrm rot="3600000">
              <a:off x="7297" y="1184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6" name="AutoShape 119"/>
            <p:cNvSpPr>
              <a:spLocks noChangeArrowheads="1"/>
            </p:cNvSpPr>
            <p:nvPr/>
          </p:nvSpPr>
          <p:spPr bwMode="auto">
            <a:xfrm rot="4800000">
              <a:off x="7330" y="1188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7" name="AutoShape 120"/>
            <p:cNvSpPr>
              <a:spLocks noChangeArrowheads="1"/>
            </p:cNvSpPr>
            <p:nvPr/>
          </p:nvSpPr>
          <p:spPr bwMode="auto">
            <a:xfrm rot="6600000">
              <a:off x="7525" y="1189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8" name="AutoShape 121"/>
            <p:cNvSpPr>
              <a:spLocks noChangeArrowheads="1"/>
            </p:cNvSpPr>
            <p:nvPr/>
          </p:nvSpPr>
          <p:spPr bwMode="auto">
            <a:xfrm rot="4800000">
              <a:off x="7714" y="11929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59" name="AutoShape 122"/>
            <p:cNvSpPr>
              <a:spLocks noChangeArrowheads="1"/>
            </p:cNvSpPr>
            <p:nvPr/>
          </p:nvSpPr>
          <p:spPr bwMode="auto">
            <a:xfrm rot="4800000">
              <a:off x="7849" y="1193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0" name="AutoShape 123"/>
            <p:cNvSpPr>
              <a:spLocks noChangeArrowheads="1"/>
            </p:cNvSpPr>
            <p:nvPr/>
          </p:nvSpPr>
          <p:spPr bwMode="auto">
            <a:xfrm rot="4800000">
              <a:off x="7939" y="1214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1" name="AutoShape 124"/>
            <p:cNvSpPr>
              <a:spLocks noChangeArrowheads="1"/>
            </p:cNvSpPr>
            <p:nvPr/>
          </p:nvSpPr>
          <p:spPr bwMode="auto">
            <a:xfrm rot="6600000">
              <a:off x="7860" y="12076"/>
              <a:ext cx="23" cy="420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2" name="AutoShape 125"/>
            <p:cNvSpPr>
              <a:spLocks noChangeArrowheads="1"/>
            </p:cNvSpPr>
            <p:nvPr/>
          </p:nvSpPr>
          <p:spPr bwMode="auto">
            <a:xfrm rot="4800000">
              <a:off x="7607" y="1218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3" name="AutoShape 126"/>
            <p:cNvSpPr>
              <a:spLocks noChangeArrowheads="1"/>
            </p:cNvSpPr>
            <p:nvPr/>
          </p:nvSpPr>
          <p:spPr bwMode="auto">
            <a:xfrm rot="6600000">
              <a:off x="7472" y="1216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4" name="AutoShape 127"/>
            <p:cNvSpPr>
              <a:spLocks noChangeArrowheads="1"/>
            </p:cNvSpPr>
            <p:nvPr/>
          </p:nvSpPr>
          <p:spPr bwMode="auto">
            <a:xfrm rot="4800000">
              <a:off x="7774" y="1218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5" name="AutoShape 128"/>
            <p:cNvSpPr>
              <a:spLocks noChangeArrowheads="1"/>
            </p:cNvSpPr>
            <p:nvPr/>
          </p:nvSpPr>
          <p:spPr bwMode="auto">
            <a:xfrm rot="6600000">
              <a:off x="7262" y="12102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6" name="AutoShape 129"/>
            <p:cNvSpPr>
              <a:spLocks noChangeArrowheads="1"/>
            </p:cNvSpPr>
            <p:nvPr/>
          </p:nvSpPr>
          <p:spPr bwMode="auto">
            <a:xfrm rot="2400000">
              <a:off x="6997" y="12084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7" name="AutoShape 130"/>
            <p:cNvSpPr>
              <a:spLocks noChangeArrowheads="1"/>
            </p:cNvSpPr>
            <p:nvPr/>
          </p:nvSpPr>
          <p:spPr bwMode="auto">
            <a:xfrm rot="10800000">
              <a:off x="6979" y="12165"/>
              <a:ext cx="23" cy="30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8" name="AutoShape 131"/>
            <p:cNvSpPr>
              <a:spLocks noChangeArrowheads="1"/>
            </p:cNvSpPr>
            <p:nvPr/>
          </p:nvSpPr>
          <p:spPr bwMode="auto">
            <a:xfrm rot="-6000000">
              <a:off x="6490" y="12253"/>
              <a:ext cx="23" cy="81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69" name="AutoShape 132"/>
            <p:cNvSpPr>
              <a:spLocks noChangeArrowheads="1"/>
            </p:cNvSpPr>
            <p:nvPr/>
          </p:nvSpPr>
          <p:spPr bwMode="auto">
            <a:xfrm rot="-7200000">
              <a:off x="6137" y="12687"/>
              <a:ext cx="23" cy="19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70" name="AutoShape 133"/>
            <p:cNvSpPr>
              <a:spLocks noChangeArrowheads="1"/>
            </p:cNvSpPr>
            <p:nvPr/>
          </p:nvSpPr>
          <p:spPr bwMode="auto">
            <a:xfrm rot="7200000">
              <a:off x="7020" y="12539"/>
              <a:ext cx="23" cy="249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71" name="AutoShape 134"/>
            <p:cNvSpPr>
              <a:spLocks noChangeArrowheads="1"/>
            </p:cNvSpPr>
            <p:nvPr/>
          </p:nvSpPr>
          <p:spPr bwMode="auto">
            <a:xfrm rot="7800000">
              <a:off x="7203" y="12689"/>
              <a:ext cx="23" cy="249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72" name="AutoShape 135"/>
            <p:cNvSpPr>
              <a:spLocks noChangeArrowheads="1"/>
            </p:cNvSpPr>
            <p:nvPr/>
          </p:nvSpPr>
          <p:spPr bwMode="auto">
            <a:xfrm rot="3000000">
              <a:off x="7050" y="12400"/>
              <a:ext cx="23" cy="30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73" name="AutoShape 136"/>
            <p:cNvSpPr>
              <a:spLocks noChangeArrowheads="1"/>
            </p:cNvSpPr>
            <p:nvPr/>
          </p:nvSpPr>
          <p:spPr bwMode="auto">
            <a:xfrm rot="2400000">
              <a:off x="7334" y="12007"/>
              <a:ext cx="23" cy="533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  <p:sp>
          <p:nvSpPr>
            <p:cNvPr id="274" name="AutoShape 137"/>
            <p:cNvSpPr>
              <a:spLocks noChangeArrowheads="1"/>
            </p:cNvSpPr>
            <p:nvPr/>
          </p:nvSpPr>
          <p:spPr bwMode="auto">
            <a:xfrm rot="3000000">
              <a:off x="7618" y="11836"/>
              <a:ext cx="23" cy="306"/>
            </a:xfrm>
            <a:prstGeom prst="flowChartMagneticDisk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l-GR" altLang="el-GR"/>
            </a:p>
          </p:txBody>
        </p:sp>
      </p:grpSp>
      <p:grpSp>
        <p:nvGrpSpPr>
          <p:cNvPr id="275" name="Group 161"/>
          <p:cNvGrpSpPr>
            <a:grpSpLocks/>
          </p:cNvGrpSpPr>
          <p:nvPr/>
        </p:nvGrpSpPr>
        <p:grpSpPr bwMode="auto">
          <a:xfrm>
            <a:off x="1731963" y="3733800"/>
            <a:ext cx="3863975" cy="1589088"/>
            <a:chOff x="402772" y="1676400"/>
            <a:chExt cx="3864428" cy="1589314"/>
          </a:xfrm>
        </p:grpSpPr>
        <p:cxnSp>
          <p:nvCxnSpPr>
            <p:cNvPr id="276" name="Straight Connector 275"/>
            <p:cNvCxnSpPr/>
            <p:nvPr/>
          </p:nvCxnSpPr>
          <p:spPr>
            <a:xfrm rot="5400000">
              <a:off x="1943617" y="2552031"/>
              <a:ext cx="381054" cy="158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2209559" y="1676400"/>
              <a:ext cx="609671" cy="22863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TextBox 277"/>
            <p:cNvSpPr txBox="1"/>
            <p:nvPr/>
          </p:nvSpPr>
          <p:spPr>
            <a:xfrm>
              <a:off x="2743021" y="2286087"/>
              <a:ext cx="1524179" cy="2762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latin typeface="Arial" charset="0"/>
                </a:rPr>
                <a:t>Section</a:t>
              </a:r>
            </a:p>
          </p:txBody>
        </p:sp>
        <p:cxnSp>
          <p:nvCxnSpPr>
            <p:cNvPr id="279" name="Straight Arrow Connector 278"/>
            <p:cNvCxnSpPr>
              <a:endCxn id="278" idx="1"/>
            </p:cNvCxnSpPr>
            <p:nvPr/>
          </p:nvCxnSpPr>
          <p:spPr>
            <a:xfrm rot="16200000" flipH="1">
              <a:off x="2331009" y="2012208"/>
              <a:ext cx="595398" cy="22862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endCxn id="278" idx="1"/>
            </p:cNvCxnSpPr>
            <p:nvPr/>
          </p:nvCxnSpPr>
          <p:spPr>
            <a:xfrm flipV="1">
              <a:off x="2133350" y="2424219"/>
              <a:ext cx="609671" cy="24292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rot="10800000">
              <a:off x="1730078" y="3146634"/>
              <a:ext cx="228627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rot="10800000" flipV="1">
              <a:off x="1545906" y="3178389"/>
              <a:ext cx="152418" cy="76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10800000">
              <a:off x="1263298" y="3189503"/>
              <a:ext cx="152418" cy="76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 rot="10800000">
              <a:off x="1218843" y="2895773"/>
              <a:ext cx="304836" cy="22863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xtBox 160"/>
            <p:cNvSpPr txBox="1">
              <a:spLocks noChangeArrowheads="1"/>
            </p:cNvSpPr>
            <p:nvPr/>
          </p:nvSpPr>
          <p:spPr bwMode="auto">
            <a:xfrm>
              <a:off x="402772" y="2433543"/>
              <a:ext cx="18070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l-GR" sz="1200" b="1" dirty="0">
                  <a:solidFill>
                    <a:srgbClr val="FF0000"/>
                  </a:solidFill>
                </a:rPr>
                <a:t>Compartment</a:t>
              </a:r>
            </a:p>
            <a:p>
              <a:pPr eaLnBrk="1" hangingPunct="1"/>
              <a:r>
                <a:rPr lang="en-US" altLang="el-GR" sz="1200" b="1" dirty="0">
                  <a:solidFill>
                    <a:srgbClr val="FF0000"/>
                  </a:solidFill>
                </a:rPr>
                <a:t>(Segment)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891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5508"/>
            <a:ext cx="11880631" cy="72448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d_lamda</a:t>
            </a:r>
            <a:r>
              <a:rPr lang="en-US" dirty="0"/>
              <a:t> rule</a:t>
            </a:r>
            <a:endParaRPr lang="el-GR" i="1" dirty="0"/>
          </a:p>
          <a:p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78373" y="1245508"/>
                <a:ext cx="5005303" cy="1183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l-GR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373" y="1245508"/>
                <a:ext cx="5005303" cy="11835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3111" y="1571392"/>
                <a:ext cx="5005303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l-GR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1" y="1571392"/>
                <a:ext cx="5005303" cy="5395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31731" y="4701483"/>
            <a:ext cx="506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Maximum distance between two grid points=</a:t>
            </a:r>
            <a:endParaRPr lang="el-GR" sz="2000" dirty="0"/>
          </a:p>
          <a:p>
            <a:r>
              <a:rPr lang="en-US" sz="2000" dirty="0" err="1">
                <a:solidFill>
                  <a:srgbClr val="FF0000"/>
                </a:solidFill>
              </a:rPr>
              <a:t>d_lambda</a:t>
            </a:r>
            <a:r>
              <a:rPr lang="en-US" sz="2000" dirty="0"/>
              <a:t>*</a:t>
            </a:r>
            <a:r>
              <a:rPr lang="en-US" sz="2000" dirty="0" err="1"/>
              <a:t>λ</a:t>
            </a:r>
            <a:r>
              <a:rPr lang="en-US" sz="2000" baseline="-25000" dirty="0" err="1"/>
              <a:t>AC</a:t>
            </a:r>
            <a:r>
              <a:rPr lang="en-US" sz="2000" dirty="0"/>
              <a:t>, </a:t>
            </a:r>
            <a:r>
              <a:rPr lang="en-US" sz="2000" dirty="0" err="1"/>
              <a:t>d_lamda</a:t>
            </a:r>
            <a:r>
              <a:rPr lang="en-US" sz="2000" dirty="0"/>
              <a:t>=0.1</a:t>
            </a:r>
            <a:endParaRPr lang="en-US" sz="2000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31731" y="2749652"/>
            <a:ext cx="92854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Example: </a:t>
            </a:r>
          </a:p>
          <a:p>
            <a:r>
              <a:rPr lang="en-US" sz="2000" dirty="0"/>
              <a:t>diameter=0.5μm, </a:t>
            </a:r>
            <a:r>
              <a:rPr lang="en-US" sz="2000" i="1" dirty="0"/>
              <a:t>Rm </a:t>
            </a:r>
            <a:r>
              <a:rPr lang="en-US" sz="2000" dirty="0"/>
              <a:t>= 50.000 </a:t>
            </a:r>
            <a:r>
              <a:rPr lang="el-GR" sz="2000" dirty="0"/>
              <a:t>Ω</a:t>
            </a:r>
            <a:r>
              <a:rPr lang="en-US" sz="2000" dirty="0"/>
              <a:t> cm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 err="1"/>
              <a:t>Ri</a:t>
            </a:r>
            <a:r>
              <a:rPr lang="en-US" sz="2000" i="1" dirty="0"/>
              <a:t> </a:t>
            </a:r>
            <a:r>
              <a:rPr lang="en-US" sz="2000" dirty="0"/>
              <a:t>= 100 </a:t>
            </a:r>
            <a:r>
              <a:rPr lang="el-GR" sz="2000" dirty="0"/>
              <a:t>Ω</a:t>
            </a:r>
            <a:r>
              <a:rPr lang="en-US" sz="2000" dirty="0"/>
              <a:t> cm, and </a:t>
            </a:r>
            <a:r>
              <a:rPr lang="en-US" sz="2000" i="1" dirty="0"/>
              <a:t>Cm </a:t>
            </a:r>
            <a:r>
              <a:rPr lang="en-US" sz="2000" dirty="0"/>
              <a:t>=</a:t>
            </a:r>
            <a:r>
              <a:rPr lang="el-GR" sz="2000" dirty="0"/>
              <a:t>1 μ</a:t>
            </a:r>
            <a:r>
              <a:rPr lang="en-US" sz="2000" dirty="0"/>
              <a:t>f/cm</a:t>
            </a:r>
            <a:r>
              <a:rPr lang="el-GR" sz="2000" baseline="30000" dirty="0"/>
              <a:t>2</a:t>
            </a:r>
          </a:p>
          <a:p>
            <a:endParaRPr lang="en-US" sz="2000" dirty="0"/>
          </a:p>
          <a:p>
            <a:r>
              <a:rPr lang="el-GR" sz="2000" dirty="0"/>
              <a:t>λ</a:t>
            </a:r>
            <a:r>
              <a:rPr lang="en-US" sz="2000" baseline="-25000" dirty="0"/>
              <a:t>dc</a:t>
            </a:r>
            <a:r>
              <a:rPr lang="en-US" sz="2000" dirty="0"/>
              <a:t>=1500</a:t>
            </a:r>
            <a:r>
              <a:rPr lang="el-GR" sz="2000" dirty="0"/>
              <a:t>μ</a:t>
            </a:r>
            <a:r>
              <a:rPr lang="en-US" sz="2000" dirty="0"/>
              <a:t>m</a:t>
            </a:r>
          </a:p>
          <a:p>
            <a:r>
              <a:rPr lang="el-GR" sz="2000" dirty="0"/>
              <a:t>λ</a:t>
            </a:r>
            <a:r>
              <a:rPr lang="en-US" sz="2000" baseline="-25000" dirty="0"/>
              <a:t>f</a:t>
            </a:r>
            <a:r>
              <a:rPr lang="en-US" sz="2000" dirty="0"/>
              <a:t>=200</a:t>
            </a:r>
            <a:r>
              <a:rPr lang="el-GR" sz="2000" dirty="0"/>
              <a:t>μ</a:t>
            </a:r>
            <a:r>
              <a:rPr lang="en-US" sz="2000" dirty="0"/>
              <a:t>m</a:t>
            </a:r>
            <a:endParaRPr lang="el-GR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758" y="3930884"/>
            <a:ext cx="4851042" cy="1867702"/>
          </a:xfrm>
          <a:prstGeom prst="rect">
            <a:avLst/>
          </a:prstGeom>
        </p:spPr>
      </p:pic>
      <p:pic>
        <p:nvPicPr>
          <p:cNvPr id="13" name="Picture 15" descr="top-banner-lar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One issue to consider… The spatial grid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3150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The main features of NEURON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36" y="1290964"/>
            <a:ext cx="11658314" cy="5006534"/>
          </a:xfrm>
        </p:spPr>
        <p:txBody>
          <a:bodyPr>
            <a:normAutofit/>
          </a:bodyPr>
          <a:lstStyle/>
          <a:p>
            <a:r>
              <a:rPr lang="en-US" dirty="0"/>
              <a:t>Graphical User Interface  (GUI)</a:t>
            </a:r>
          </a:p>
          <a:p>
            <a:endParaRPr lang="en-US" dirty="0"/>
          </a:p>
          <a:p>
            <a:r>
              <a:rPr lang="en-US" dirty="0"/>
              <a:t>Two programming languages: </a:t>
            </a:r>
          </a:p>
          <a:p>
            <a:pPr marL="0" indent="0">
              <a:buNone/>
            </a:pPr>
            <a:r>
              <a:rPr lang="en-US" dirty="0"/>
              <a:t>1. NMODL (</a:t>
            </a:r>
            <a:r>
              <a:rPr lang="en-US" dirty="0" err="1"/>
              <a:t>MOdel</a:t>
            </a:r>
            <a:r>
              <a:rPr lang="en-US" dirty="0"/>
              <a:t> Description Language-&gt;MODL)</a:t>
            </a:r>
          </a:p>
          <a:p>
            <a:pPr marL="0" indent="0">
              <a:buNone/>
            </a:pPr>
            <a:r>
              <a:rPr lang="en-US" dirty="0"/>
              <a:t>Ion channel mechanisms (Hodgkin-Huxley-like kinetics, calcium-dependent kinetics, synaptic properties and others).</a:t>
            </a:r>
          </a:p>
          <a:p>
            <a:pPr marL="0" indent="0">
              <a:buNone/>
            </a:pPr>
            <a:r>
              <a:rPr lang="en-US" dirty="0"/>
              <a:t>2. All other operations in NEURON are performed using scripts written in HOC (High Order Calculator).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163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474" y="1258516"/>
            <a:ext cx="12094526" cy="5006534"/>
          </a:xfrm>
        </p:spPr>
        <p:txBody>
          <a:bodyPr/>
          <a:lstStyle/>
          <a:p>
            <a:r>
              <a:rPr lang="en-US" dirty="0"/>
              <a:t>Defining the </a:t>
            </a:r>
            <a:r>
              <a:rPr lang="en-US" b="1" dirty="0"/>
              <a:t>anatomical</a:t>
            </a:r>
            <a:r>
              <a:rPr lang="en-US" dirty="0"/>
              <a:t> and </a:t>
            </a:r>
            <a:r>
              <a:rPr lang="en-US" b="1" dirty="0"/>
              <a:t>biophysical</a:t>
            </a:r>
            <a:r>
              <a:rPr lang="en-US" dirty="0"/>
              <a:t> properties of models of neurons and neuronal networks,</a:t>
            </a:r>
          </a:p>
          <a:p>
            <a:r>
              <a:rPr lang="en-US" dirty="0"/>
              <a:t>Controlling simulations etc.,</a:t>
            </a:r>
          </a:p>
          <a:p>
            <a:pPr marL="3657600" lvl="8" indent="0">
              <a:buNone/>
            </a:pPr>
            <a:r>
              <a:rPr lang="en-US" sz="2800" i="1" dirty="0"/>
              <a:t>e.g.</a:t>
            </a:r>
          </a:p>
          <a:p>
            <a:pPr marL="3657600" lvl="8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soma=</a:t>
            </a:r>
            <a:r>
              <a:rPr lang="en-US" sz="2800" dirty="0" err="1">
                <a:solidFill>
                  <a:srgbClr val="0070C0"/>
                </a:solidFill>
              </a:rPr>
              <a:t>h.Section</a:t>
            </a:r>
            <a:r>
              <a:rPr lang="en-US" sz="2800" dirty="0">
                <a:solidFill>
                  <a:srgbClr val="0070C0"/>
                </a:solidFill>
              </a:rPr>
              <a:t>(name='soma')</a:t>
            </a:r>
          </a:p>
          <a:p>
            <a:pPr marL="3657600" lvl="8" indent="0">
              <a:buNone/>
            </a:pPr>
            <a:r>
              <a:rPr lang="en-US" sz="2800" dirty="0" err="1">
                <a:solidFill>
                  <a:srgbClr val="0070C0"/>
                </a:solidFill>
              </a:rPr>
              <a:t>soma.diam</a:t>
            </a:r>
            <a:r>
              <a:rPr lang="en-US" sz="2800" dirty="0">
                <a:solidFill>
                  <a:srgbClr val="0070C0"/>
                </a:solidFill>
              </a:rPr>
              <a:t>=10 	#</a:t>
            </a:r>
            <a:r>
              <a:rPr lang="el-GR" sz="2800" dirty="0">
                <a:solidFill>
                  <a:srgbClr val="0070C0"/>
                </a:solidFill>
              </a:rPr>
              <a:t>μ</a:t>
            </a:r>
            <a:r>
              <a:rPr lang="en-US" sz="2800" dirty="0">
                <a:solidFill>
                  <a:srgbClr val="0070C0"/>
                </a:solidFill>
              </a:rPr>
              <a:t>m</a:t>
            </a:r>
          </a:p>
          <a:p>
            <a:pPr marL="3657600" lvl="8" indent="0">
              <a:buNone/>
            </a:pPr>
            <a:r>
              <a:rPr lang="en-US" sz="2800" dirty="0" err="1">
                <a:solidFill>
                  <a:srgbClr val="0070C0"/>
                </a:solidFill>
              </a:rPr>
              <a:t>soma.L</a:t>
            </a:r>
            <a:r>
              <a:rPr lang="en-US" sz="2800" dirty="0">
                <a:solidFill>
                  <a:srgbClr val="0070C0"/>
                </a:solidFill>
              </a:rPr>
              <a:t>=3.18	#</a:t>
            </a:r>
            <a:r>
              <a:rPr lang="el-GR" sz="2800" dirty="0">
                <a:solidFill>
                  <a:srgbClr val="0070C0"/>
                </a:solidFill>
              </a:rPr>
              <a:t>μ</a:t>
            </a:r>
            <a:r>
              <a:rPr lang="en-US" sz="2800" dirty="0">
                <a:solidFill>
                  <a:srgbClr val="0070C0"/>
                </a:solidFill>
              </a:rPr>
              <a:t>m </a:t>
            </a:r>
            <a:endParaRPr lang="el-GR" sz="2800" dirty="0">
              <a:solidFill>
                <a:srgbClr val="0070C0"/>
              </a:solidFill>
            </a:endParaRPr>
          </a:p>
          <a:p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The main features of NEURON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9824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Distributed (or Density) Mechanisms in hoc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1104141"/>
            <a:ext cx="11315700" cy="500653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Properties that are distributed over the cell surface (e.g. membrane capacitance, active and passive ionic conductances) or throughout the cytoplasm (e.g. buffers).</a:t>
            </a:r>
          </a:p>
          <a:p>
            <a:pPr marL="3657600" lvl="8" indent="0">
              <a:buNone/>
            </a:pPr>
            <a:r>
              <a:rPr lang="en-US" sz="2600" i="1" dirty="0"/>
              <a:t>e.g.</a:t>
            </a:r>
          </a:p>
          <a:p>
            <a:pPr marL="3657600" lvl="8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soma=</a:t>
            </a:r>
            <a:r>
              <a:rPr lang="en-US" sz="2400" dirty="0" err="1">
                <a:solidFill>
                  <a:srgbClr val="0070C0"/>
                </a:solidFill>
              </a:rPr>
              <a:t>h.Section</a:t>
            </a:r>
            <a:r>
              <a:rPr lang="en-US" sz="2400" dirty="0">
                <a:solidFill>
                  <a:srgbClr val="0070C0"/>
                </a:solidFill>
              </a:rPr>
              <a:t>(name='soma')</a:t>
            </a:r>
          </a:p>
          <a:p>
            <a:pPr marL="3657600" lvl="8" indent="0">
              <a:buNone/>
            </a:pPr>
            <a:r>
              <a:rPr lang="en-US" sz="2400" dirty="0" err="1">
                <a:solidFill>
                  <a:srgbClr val="0070C0"/>
                </a:solidFill>
              </a:rPr>
              <a:t>soma.diam</a:t>
            </a:r>
            <a:r>
              <a:rPr lang="en-US" sz="2400" dirty="0">
                <a:solidFill>
                  <a:srgbClr val="0070C0"/>
                </a:solidFill>
              </a:rPr>
              <a:t>=10 	#</a:t>
            </a:r>
            <a:r>
              <a:rPr lang="el-GR" sz="2400" dirty="0">
                <a:solidFill>
                  <a:srgbClr val="0070C0"/>
                </a:solidFill>
              </a:rPr>
              <a:t>μ</a:t>
            </a:r>
            <a:r>
              <a:rPr lang="en-US" sz="2400" dirty="0">
                <a:solidFill>
                  <a:srgbClr val="0070C0"/>
                </a:solidFill>
              </a:rPr>
              <a:t>m</a:t>
            </a:r>
          </a:p>
          <a:p>
            <a:pPr marL="3657600" lvl="8" indent="0">
              <a:buNone/>
            </a:pPr>
            <a:r>
              <a:rPr lang="en-US" sz="2400" dirty="0" err="1">
                <a:solidFill>
                  <a:srgbClr val="0070C0"/>
                </a:solidFill>
              </a:rPr>
              <a:t>soma.L</a:t>
            </a:r>
            <a:r>
              <a:rPr lang="en-US" sz="2400" dirty="0">
                <a:solidFill>
                  <a:srgbClr val="0070C0"/>
                </a:solidFill>
              </a:rPr>
              <a:t>=3.18	#</a:t>
            </a:r>
            <a:r>
              <a:rPr lang="el-GR" sz="2400" dirty="0">
                <a:solidFill>
                  <a:srgbClr val="0070C0"/>
                </a:solidFill>
              </a:rPr>
              <a:t>μ</a:t>
            </a:r>
            <a:r>
              <a:rPr lang="en-US" sz="2400" dirty="0">
                <a:solidFill>
                  <a:srgbClr val="0070C0"/>
                </a:solidFill>
              </a:rPr>
              <a:t>m </a:t>
            </a:r>
            <a:endParaRPr lang="el-GR" sz="2400" dirty="0">
              <a:solidFill>
                <a:srgbClr val="0070C0"/>
              </a:solidFill>
            </a:endParaRPr>
          </a:p>
          <a:p>
            <a:pPr marL="3657600" lvl="8" indent="0">
              <a:buNone/>
            </a:pPr>
            <a:endParaRPr lang="en-US" sz="2600" dirty="0">
              <a:solidFill>
                <a:srgbClr val="0070C0"/>
              </a:solidFill>
            </a:endParaRPr>
          </a:p>
          <a:p>
            <a:pPr marL="3657600" lvl="8" indent="0">
              <a:buNone/>
            </a:pPr>
            <a:r>
              <a:rPr lang="en-US" sz="2600" dirty="0">
                <a:solidFill>
                  <a:srgbClr val="0070C0"/>
                </a:solidFill>
              </a:rPr>
              <a:t>soma.cm=1		#membrane capacitance, </a:t>
            </a:r>
            <a:r>
              <a:rPr lang="el-GR" sz="2600" dirty="0">
                <a:solidFill>
                  <a:srgbClr val="0070C0"/>
                </a:solidFill>
              </a:rPr>
              <a:t>μ</a:t>
            </a:r>
            <a:r>
              <a:rPr lang="en-US" sz="2600" dirty="0">
                <a:solidFill>
                  <a:srgbClr val="0070C0"/>
                </a:solidFill>
              </a:rPr>
              <a:t>F/cm</a:t>
            </a:r>
            <a:r>
              <a:rPr lang="en-US" sz="2600" baseline="30000" dirty="0">
                <a:solidFill>
                  <a:srgbClr val="0070C0"/>
                </a:solidFill>
              </a:rPr>
              <a:t>2</a:t>
            </a:r>
            <a:endParaRPr lang="en-US" sz="2600" dirty="0">
              <a:solidFill>
                <a:srgbClr val="0070C0"/>
              </a:solidFill>
            </a:endParaRPr>
          </a:p>
          <a:p>
            <a:pPr marL="3657600" lvl="8" indent="0">
              <a:buNone/>
            </a:pPr>
            <a:r>
              <a:rPr lang="en-US" sz="2600" dirty="0" err="1">
                <a:solidFill>
                  <a:srgbClr val="0070C0"/>
                </a:solidFill>
              </a:rPr>
              <a:t>soma.Ra</a:t>
            </a:r>
            <a:r>
              <a:rPr lang="en-US" sz="2600" dirty="0">
                <a:solidFill>
                  <a:srgbClr val="0070C0"/>
                </a:solidFill>
              </a:rPr>
              <a:t>=100		#axial resistance, ohm cm</a:t>
            </a:r>
          </a:p>
          <a:p>
            <a:pPr marL="3657600" lvl="8" indent="0">
              <a:buNone/>
            </a:pPr>
            <a:r>
              <a:rPr lang="en-US" sz="2600" dirty="0" err="1">
                <a:solidFill>
                  <a:srgbClr val="0070C0"/>
                </a:solidFill>
              </a:rPr>
              <a:t>soma.insert</a:t>
            </a:r>
            <a:r>
              <a:rPr lang="en-US" sz="2600" dirty="0">
                <a:solidFill>
                  <a:srgbClr val="0070C0"/>
                </a:solidFill>
              </a:rPr>
              <a:t>('</a:t>
            </a:r>
            <a:r>
              <a:rPr lang="en-US" sz="2600" dirty="0" err="1">
                <a:solidFill>
                  <a:srgbClr val="0070C0"/>
                </a:solidFill>
              </a:rPr>
              <a:t>hh</a:t>
            </a:r>
            <a:r>
              <a:rPr lang="en-US" sz="2600" dirty="0">
                <a:solidFill>
                  <a:srgbClr val="0070C0"/>
                </a:solidFill>
              </a:rPr>
              <a:t>')	#HH channels</a:t>
            </a:r>
            <a:endParaRPr lang="el-GR" sz="2600" dirty="0">
              <a:solidFill>
                <a:srgbClr val="0070C0"/>
              </a:solidFill>
            </a:endParaRPr>
          </a:p>
          <a:p>
            <a:pPr algn="just"/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2645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Point Processes in hoc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1222891"/>
            <a:ext cx="12062856" cy="50065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Synapse or electrode for passing current (current clamp or voltage clamp) is represented by a </a:t>
            </a:r>
            <a:r>
              <a:rPr lang="en-US" b="1" dirty="0"/>
              <a:t>point </a:t>
            </a:r>
            <a:r>
              <a:rPr lang="en-US" dirty="0"/>
              <a:t>source of current which is associated with a localized conductance. </a:t>
            </a:r>
          </a:p>
          <a:p>
            <a:pPr lvl="7"/>
            <a:r>
              <a:rPr lang="en-US" sz="3200" dirty="0"/>
              <a:t>Syntax: </a:t>
            </a:r>
          </a:p>
          <a:p>
            <a:pPr lvl="7"/>
            <a:endParaRPr lang="en-US" sz="3200" dirty="0"/>
          </a:p>
          <a:p>
            <a:pPr marL="3200400" lvl="7" indent="0">
              <a:buNone/>
            </a:pPr>
            <a:r>
              <a:rPr lang="en-US" sz="3200" dirty="0" err="1">
                <a:solidFill>
                  <a:srgbClr val="0070C0"/>
                </a:solidFill>
              </a:rPr>
              <a:t>varname</a:t>
            </a:r>
            <a:r>
              <a:rPr lang="en-US" sz="3200" dirty="0">
                <a:solidFill>
                  <a:srgbClr val="0070C0"/>
                </a:solidFill>
              </a:rPr>
              <a:t> = </a:t>
            </a:r>
            <a:r>
              <a:rPr lang="en-US" sz="3200" dirty="0" err="1">
                <a:solidFill>
                  <a:srgbClr val="0070C0"/>
                </a:solidFill>
              </a:rPr>
              <a:t>h.Classname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 err="1">
                <a:solidFill>
                  <a:srgbClr val="0070C0"/>
                </a:solidFill>
              </a:rPr>
              <a:t>section_name</a:t>
            </a:r>
            <a:r>
              <a:rPr lang="en-US" sz="3200" dirty="0">
                <a:solidFill>
                  <a:srgbClr val="0070C0"/>
                </a:solidFill>
              </a:rPr>
              <a:t>(x))</a:t>
            </a:r>
          </a:p>
          <a:p>
            <a:pPr marL="3200400" lvl="7" indent="0"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marL="3200400" lvl="7" indent="0">
              <a:buNone/>
            </a:pPr>
            <a:r>
              <a:rPr lang="en-US" sz="3200" dirty="0" err="1">
                <a:solidFill>
                  <a:srgbClr val="0070C0"/>
                </a:solidFill>
              </a:rPr>
              <a:t>varname.attribute</a:t>
            </a:r>
            <a:r>
              <a:rPr lang="en-US" sz="3200" dirty="0">
                <a:solidFill>
                  <a:srgbClr val="0070C0"/>
                </a:solidFill>
              </a:rPr>
              <a:t> = value</a:t>
            </a:r>
            <a:endParaRPr lang="el-GR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094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 descr="top-banner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Point Processes in hoc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854230"/>
            <a:ext cx="11315700" cy="276080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sp>
        <p:nvSpPr>
          <p:cNvPr id="7" name="Rectangle 6"/>
          <p:cNvSpPr/>
          <p:nvPr/>
        </p:nvSpPr>
        <p:spPr>
          <a:xfrm>
            <a:off x="250065" y="1167213"/>
            <a:ext cx="3505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Example 1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Current clamp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ic</a:t>
            </a:r>
            <a:r>
              <a:rPr lang="en-US" sz="2000" dirty="0">
                <a:solidFill>
                  <a:srgbClr val="0070C0"/>
                </a:solidFill>
              </a:rPr>
              <a:t> = </a:t>
            </a:r>
            <a:r>
              <a:rPr lang="en-US" sz="2000" dirty="0" err="1">
                <a:solidFill>
                  <a:srgbClr val="0070C0"/>
                </a:solidFill>
              </a:rPr>
              <a:t>h.IClamp</a:t>
            </a:r>
            <a:r>
              <a:rPr lang="en-US" sz="2000" dirty="0">
                <a:solidFill>
                  <a:srgbClr val="0070C0"/>
                </a:solidFill>
              </a:rPr>
              <a:t>(soma(0.5))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ic.del</a:t>
            </a:r>
            <a:r>
              <a:rPr lang="en-US" sz="2000" dirty="0">
                <a:solidFill>
                  <a:srgbClr val="0070C0"/>
                </a:solidFill>
              </a:rPr>
              <a:t> = 100   #</a:t>
            </a:r>
            <a:r>
              <a:rPr lang="en-US" sz="2000" dirty="0" err="1">
                <a:solidFill>
                  <a:srgbClr val="0070C0"/>
                </a:solidFill>
              </a:rPr>
              <a:t>ms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ic.dur</a:t>
            </a:r>
            <a:r>
              <a:rPr lang="en-US" sz="2000" dirty="0">
                <a:solidFill>
                  <a:srgbClr val="0070C0"/>
                </a:solidFill>
              </a:rPr>
              <a:t> = 200   #</a:t>
            </a:r>
            <a:r>
              <a:rPr lang="en-US" sz="2000" dirty="0" err="1">
                <a:solidFill>
                  <a:srgbClr val="0070C0"/>
                </a:solidFill>
              </a:rPr>
              <a:t>ms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ic.amp</a:t>
            </a:r>
            <a:r>
              <a:rPr lang="en-US" sz="2000" dirty="0">
                <a:solidFill>
                  <a:srgbClr val="0070C0"/>
                </a:solidFill>
              </a:rPr>
              <a:t> = 0.1   #</a:t>
            </a:r>
            <a:r>
              <a:rPr lang="en-US" sz="2000" dirty="0" err="1">
                <a:solidFill>
                  <a:srgbClr val="0070C0"/>
                </a:solidFill>
              </a:rPr>
              <a:t>nA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0065" y="4252246"/>
            <a:ext cx="645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Example 4</a:t>
            </a:r>
          </a:p>
          <a:p>
            <a:pPr>
              <a:lnSpc>
                <a:spcPct val="100000"/>
              </a:lnSpc>
            </a:pPr>
            <a:r>
              <a:rPr lang="en-US" sz="2400" b="1" dirty="0" err="1">
                <a:solidFill>
                  <a:srgbClr val="002060"/>
                </a:solidFill>
              </a:rPr>
              <a:t>NetCon</a:t>
            </a:r>
            <a:endParaRPr lang="en-US" sz="2400" b="1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nn-NO" sz="2000" dirty="0">
                <a:solidFill>
                  <a:srgbClr val="0070C0"/>
                </a:solidFill>
              </a:rPr>
              <a:t>nc = h.NetCon(source,target, </a:t>
            </a:r>
            <a:r>
              <a:rPr lang="en-US" sz="2000" dirty="0">
                <a:solidFill>
                  <a:srgbClr val="0070C0"/>
                </a:solidFill>
              </a:rPr>
              <a:t>[threshold, delay, weight]</a:t>
            </a:r>
            <a:r>
              <a:rPr lang="nn-NO" sz="20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705109" y="1167213"/>
            <a:ext cx="35052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Example 2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Synapse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syn</a:t>
            </a:r>
            <a:r>
              <a:rPr lang="en-US" sz="2000" dirty="0">
                <a:solidFill>
                  <a:srgbClr val="0070C0"/>
                </a:solidFill>
              </a:rPr>
              <a:t> = </a:t>
            </a:r>
            <a:r>
              <a:rPr lang="en-US" sz="2000" dirty="0" err="1">
                <a:solidFill>
                  <a:srgbClr val="0070C0"/>
                </a:solidFill>
              </a:rPr>
              <a:t>h.ExpSyn</a:t>
            </a:r>
            <a:r>
              <a:rPr lang="en-US" sz="2000" dirty="0">
                <a:solidFill>
                  <a:srgbClr val="0070C0"/>
                </a:solidFill>
              </a:rPr>
              <a:t>(soma(0.5))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syn.e</a:t>
            </a:r>
            <a:r>
              <a:rPr lang="en-US" sz="2000" dirty="0">
                <a:solidFill>
                  <a:srgbClr val="0070C0"/>
                </a:solidFill>
              </a:rPr>
              <a:t> = 0   #mV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60153" y="1167213"/>
            <a:ext cx="260827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Example 3</a:t>
            </a:r>
          </a:p>
          <a:p>
            <a:pPr>
              <a:lnSpc>
                <a:spcPct val="100000"/>
              </a:lnSpc>
            </a:pPr>
            <a:r>
              <a:rPr lang="en-US" sz="2400" b="1" dirty="0" err="1">
                <a:solidFill>
                  <a:srgbClr val="002060"/>
                </a:solidFill>
              </a:rPr>
              <a:t>NetStim</a:t>
            </a:r>
            <a:endParaRPr lang="en-US" sz="2400" b="1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ns = </a:t>
            </a:r>
            <a:r>
              <a:rPr lang="en-US" sz="2000" dirty="0" err="1">
                <a:solidFill>
                  <a:srgbClr val="0070C0"/>
                </a:solidFill>
              </a:rPr>
              <a:t>h.NetStim</a:t>
            </a:r>
            <a:r>
              <a:rPr lang="en-US" sz="2000" dirty="0">
                <a:solidFill>
                  <a:srgbClr val="0070C0"/>
                </a:solidFill>
              </a:rPr>
              <a:t>(0.5)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ns.start</a:t>
            </a:r>
            <a:r>
              <a:rPr lang="en-US" sz="2000" dirty="0">
                <a:solidFill>
                  <a:srgbClr val="0070C0"/>
                </a:solidFill>
              </a:rPr>
              <a:t> = 100   	#</a:t>
            </a:r>
            <a:r>
              <a:rPr lang="en-US" sz="2000" dirty="0" err="1">
                <a:solidFill>
                  <a:srgbClr val="0070C0"/>
                </a:solidFill>
              </a:rPr>
              <a:t>ms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ns.number</a:t>
            </a:r>
            <a:r>
              <a:rPr lang="en-US" sz="2000" dirty="0">
                <a:solidFill>
                  <a:srgbClr val="0070C0"/>
                </a:solidFill>
              </a:rPr>
              <a:t> = 2  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ns.interval</a:t>
            </a:r>
            <a:r>
              <a:rPr lang="en-US" sz="2000" dirty="0">
                <a:solidFill>
                  <a:srgbClr val="0070C0"/>
                </a:solidFill>
              </a:rPr>
              <a:t> = 10   #</a:t>
            </a:r>
            <a:r>
              <a:rPr lang="en-US" sz="2000" dirty="0" err="1">
                <a:solidFill>
                  <a:srgbClr val="0070C0"/>
                </a:solidFill>
              </a:rPr>
              <a:t>ms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60272" y="4078825"/>
            <a:ext cx="64512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Example 5</a:t>
            </a:r>
          </a:p>
          <a:p>
            <a:pPr>
              <a:lnSpc>
                <a:spcPct val="100000"/>
              </a:lnSpc>
            </a:pPr>
            <a:r>
              <a:rPr lang="en-US" sz="2400" b="1" dirty="0" err="1">
                <a:solidFill>
                  <a:srgbClr val="002060"/>
                </a:solidFill>
              </a:rPr>
              <a:t>SEClamp</a:t>
            </a:r>
            <a:endParaRPr lang="en-US" sz="2400" b="1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nn-NO" sz="2000" dirty="0">
                <a:solidFill>
                  <a:srgbClr val="0070C0"/>
                </a:solidFill>
              </a:rPr>
              <a:t>se</a:t>
            </a:r>
            <a:r>
              <a:rPr lang="nn-NO" sz="2000" dirty="0">
                <a:solidFill>
                  <a:schemeClr val="accent5"/>
                </a:solidFill>
              </a:rPr>
              <a:t>= h.</a:t>
            </a:r>
            <a:r>
              <a:rPr lang="en-GB" sz="2000" dirty="0" err="1">
                <a:solidFill>
                  <a:schemeClr val="accent5"/>
                </a:solidFill>
              </a:rPr>
              <a:t>SEClamp</a:t>
            </a:r>
            <a:r>
              <a:rPr lang="en-GB" sz="2000" dirty="0">
                <a:solidFill>
                  <a:schemeClr val="accent5"/>
                </a:solidFill>
              </a:rPr>
              <a:t>(section(x))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se.dur</a:t>
            </a:r>
            <a:r>
              <a:rPr lang="en-US" sz="2000" dirty="0">
                <a:solidFill>
                  <a:srgbClr val="0070C0"/>
                </a:solidFill>
              </a:rPr>
              <a:t> = 200   #</a:t>
            </a:r>
            <a:r>
              <a:rPr lang="en-US" sz="2000" dirty="0" err="1">
                <a:solidFill>
                  <a:srgbClr val="0070C0"/>
                </a:solidFill>
              </a:rPr>
              <a:t>ms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70C0"/>
                </a:solidFill>
              </a:rPr>
              <a:t>se.amp</a:t>
            </a:r>
            <a:r>
              <a:rPr lang="en-US" sz="2000" dirty="0">
                <a:solidFill>
                  <a:srgbClr val="0070C0"/>
                </a:solidFill>
              </a:rPr>
              <a:t> = -20   #mV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nn-NO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0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top-banner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12192000" cy="12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192000" cy="8721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Cable theory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1139766"/>
            <a:ext cx="5548313" cy="227494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dk1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Connecting compartments</a:t>
            </a:r>
          </a:p>
          <a:p>
            <a:pPr marL="0" indent="0" algn="just">
              <a:buNone/>
            </a:pPr>
            <a:r>
              <a:rPr lang="en-GB" dirty="0" err="1">
                <a:latin typeface="Arial" pitchFamily="34" charset="0"/>
                <a:cs typeface="Arial" pitchFamily="34" charset="0"/>
              </a:rPr>
              <a:t>child.connect</a:t>
            </a:r>
            <a:r>
              <a:rPr lang="en-GB" dirty="0">
                <a:latin typeface="Arial" pitchFamily="34" charset="0"/>
                <a:cs typeface="Arial" pitchFamily="34" charset="0"/>
              </a:rPr>
              <a:t>(parent, [0 or 1])</a:t>
            </a: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>
              <a:buClr>
                <a:schemeClr val="accent1"/>
              </a:buClr>
              <a:buSzPct val="85000"/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</a:t>
            </a:r>
          </a:p>
          <a:p>
            <a:pPr marL="0" lvl="0" indent="0" algn="just">
              <a:buClr>
                <a:schemeClr val="accent1"/>
              </a:buClr>
              <a:buSzPct val="85000"/>
              <a:buNone/>
            </a:pPr>
            <a:r>
              <a:rPr lang="en-US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dend0.connect(soma(0),0) </a:t>
            </a:r>
          </a:p>
          <a:p>
            <a:pPr marL="0" indent="0" algn="just">
              <a:buNone/>
            </a:pP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13/07/2019</a:t>
            </a:r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ocns2019</a:t>
            </a:r>
            <a:endParaRPr lang="el-GR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1106973"/>
            <a:ext cx="3981450" cy="379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8112" y="3200401"/>
            <a:ext cx="80724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chemeClr val="accent1"/>
              </a:buClr>
              <a:buSzPct val="85000"/>
            </a:pPr>
            <a:endParaRPr lang="el-GR" sz="2800" dirty="0"/>
          </a:p>
          <a:p>
            <a:pPr algn="just"/>
            <a:r>
              <a:rPr lang="en-US" sz="2800" dirty="0"/>
              <a:t>Cable theory is concerned with 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how inputs propagate </a:t>
            </a:r>
            <a:r>
              <a:rPr lang="en-US" sz="2800" i="1" dirty="0"/>
              <a:t>to the soma</a:t>
            </a:r>
            <a:r>
              <a:rPr lang="en-US" sz="2800" b="1" i="1" dirty="0"/>
              <a:t> </a:t>
            </a:r>
            <a:r>
              <a:rPr lang="en-US" sz="2800" dirty="0"/>
              <a:t>or the axon initial segment, 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how these inputs interact </a:t>
            </a:r>
            <a:r>
              <a:rPr lang="en-US" sz="2800" dirty="0"/>
              <a:t>with one another, and how the placement of an input on a dendritic tree affects its 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functional importance</a:t>
            </a:r>
            <a:r>
              <a:rPr lang="en-US" sz="2800" dirty="0"/>
              <a:t> to the neuron.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7286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40233</TotalTime>
  <Words>1349</Words>
  <Application>Microsoft Macintosh PowerPoint</Application>
  <PresentationFormat>Widescreen</PresentationFormat>
  <Paragraphs>269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Cable theory</vt:lpstr>
      <vt:lpstr>Where can you find the details?</vt:lpstr>
      <vt:lpstr>The NEURON simulation environment</vt:lpstr>
      <vt:lpstr>The main features of NEURON</vt:lpstr>
      <vt:lpstr>The main features of NEURON</vt:lpstr>
      <vt:lpstr>Distributed (or Density) Mechanisms in hoc</vt:lpstr>
      <vt:lpstr>Point Processes in hoc</vt:lpstr>
      <vt:lpstr>Point Processes in hoc</vt:lpstr>
      <vt:lpstr>Cable theory</vt:lpstr>
      <vt:lpstr>How inputs  propagate / interact</vt:lpstr>
      <vt:lpstr>How inputs interact: Segregation</vt:lpstr>
      <vt:lpstr>Active mechanisms</vt:lpstr>
      <vt:lpstr>Are active mechanisms found in dendrites?</vt:lpstr>
      <vt:lpstr>Modelling active conductances</vt:lpstr>
      <vt:lpstr>Modelling active conductances</vt:lpstr>
      <vt:lpstr>Modelling active conductances in NEURON</vt:lpstr>
      <vt:lpstr>ICGenealogy: a resource for biophysical neuron modelling</vt:lpstr>
      <vt:lpstr>Functional roles of active mechanisms</vt:lpstr>
      <vt:lpstr>Functional roles of active mechanisms</vt:lpstr>
      <vt:lpstr>How inputs interact: Active Integration</vt:lpstr>
      <vt:lpstr>How inputs interact: Spatial Summation</vt:lpstr>
      <vt:lpstr>Spatial Summation &amp; Feature Binding problem</vt:lpstr>
      <vt:lpstr>Active Mechanisms in the Dendrites</vt:lpstr>
      <vt:lpstr>Active Mechanisms in the Dendrites</vt:lpstr>
      <vt:lpstr>Focusing on the cortex: The pyramidal neuron</vt:lpstr>
      <vt:lpstr>Focusing on the cortex: The pyramidal neuron</vt:lpstr>
      <vt:lpstr>Functional importance: Coincidence detection</vt:lpstr>
      <vt:lpstr>Functional importance: Coincidence detection</vt:lpstr>
      <vt:lpstr>Functional importance: Coincidence detection</vt:lpstr>
      <vt:lpstr>More active dendrites: gating plasticity</vt:lpstr>
      <vt:lpstr>PowerPoint Presentation</vt:lpstr>
      <vt:lpstr>One issue to consider… The spatial grid</vt:lpstr>
      <vt:lpstr>One issue to consider… The spatial grid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William Podlaski</cp:lastModifiedBy>
  <cp:revision>1271</cp:revision>
  <dcterms:created xsi:type="dcterms:W3CDTF">2016-12-26T09:51:52Z</dcterms:created>
  <dcterms:modified xsi:type="dcterms:W3CDTF">2019-07-13T10:44:04Z</dcterms:modified>
</cp:coreProperties>
</file>